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75" r:id="rId2"/>
    <p:sldId id="276" r:id="rId3"/>
    <p:sldId id="258" r:id="rId4"/>
    <p:sldId id="260" r:id="rId5"/>
    <p:sldId id="261" r:id="rId6"/>
    <p:sldId id="262" r:id="rId7"/>
    <p:sldId id="263" r:id="rId8"/>
    <p:sldId id="264" r:id="rId9"/>
    <p:sldId id="267" r:id="rId10"/>
    <p:sldId id="265" r:id="rId11"/>
    <p:sldId id="268" r:id="rId12"/>
    <p:sldId id="269" r:id="rId13"/>
    <p:sldId id="270" r:id="rId14"/>
    <p:sldId id="273" r:id="rId15"/>
    <p:sldId id="277" r:id="rId16"/>
    <p:sldId id="278" r:id="rId17"/>
    <p:sldId id="279" r:id="rId18"/>
    <p:sldId id="280" r:id="rId19"/>
    <p:sldId id="281" r:id="rId20"/>
    <p:sldId id="282" r:id="rId21"/>
    <p:sldId id="283" r:id="rId22"/>
    <p:sldId id="284" r:id="rId23"/>
    <p:sldId id="272" r:id="rId24"/>
    <p:sldId id="271" r:id="rId25"/>
    <p:sldId id="27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C000"/>
    <a:srgbClr val="FFD966"/>
    <a:srgbClr val="F50214"/>
    <a:srgbClr val="E84E60"/>
    <a:srgbClr val="009A35"/>
    <a:srgbClr val="1569BE"/>
    <a:srgbClr val="A2A2A2"/>
    <a:srgbClr val="BDD5E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3B0D1E-55EA-4B42-AC8C-8B280FDA7DA3}" type="datetimeFigureOut">
              <a:rPr lang="en-US" smtClean="0"/>
              <a:t>9/13/2023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486EF0-6D2C-488A-A09A-F0388078E8CB}" type="slidenum">
              <a:rPr lang="en-US" smtClean="0"/>
              <a:t>‹#›</a:t>
            </a:fld>
            <a:endParaRPr lang="en-US"/>
          </a:p>
        </p:txBody>
      </p:sp>
    </p:spTree>
    <p:extLst>
      <p:ext uri="{BB962C8B-B14F-4D97-AF65-F5344CB8AC3E}">
        <p14:creationId xmlns:p14="http://schemas.microsoft.com/office/powerpoint/2010/main" val="77037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B83083-4B1F-44D0-BE52-C6191B780FA9}"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71E58-7829-4BCF-81A1-62B3F57525D5}" type="slidenum">
              <a:rPr lang="en-US" smtClean="0"/>
              <a:t>‹#›</a:t>
            </a:fld>
            <a:endParaRPr lang="en-US"/>
          </a:p>
        </p:txBody>
      </p:sp>
    </p:spTree>
    <p:extLst>
      <p:ext uri="{BB962C8B-B14F-4D97-AF65-F5344CB8AC3E}">
        <p14:creationId xmlns:p14="http://schemas.microsoft.com/office/powerpoint/2010/main" val="1227526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B83083-4B1F-44D0-BE52-C6191B780FA9}"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71E58-7829-4BCF-81A1-62B3F57525D5}" type="slidenum">
              <a:rPr lang="en-US" smtClean="0"/>
              <a:t>‹#›</a:t>
            </a:fld>
            <a:endParaRPr lang="en-US"/>
          </a:p>
        </p:txBody>
      </p:sp>
    </p:spTree>
    <p:extLst>
      <p:ext uri="{BB962C8B-B14F-4D97-AF65-F5344CB8AC3E}">
        <p14:creationId xmlns:p14="http://schemas.microsoft.com/office/powerpoint/2010/main" val="925355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B83083-4B1F-44D0-BE52-C6191B780FA9}"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71E58-7829-4BCF-81A1-62B3F57525D5}" type="slidenum">
              <a:rPr lang="en-US" smtClean="0"/>
              <a:t>‹#›</a:t>
            </a:fld>
            <a:endParaRPr lang="en-US"/>
          </a:p>
        </p:txBody>
      </p:sp>
    </p:spTree>
    <p:extLst>
      <p:ext uri="{BB962C8B-B14F-4D97-AF65-F5344CB8AC3E}">
        <p14:creationId xmlns:p14="http://schemas.microsoft.com/office/powerpoint/2010/main" val="2688722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B83083-4B1F-44D0-BE52-C6191B780FA9}"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71E58-7829-4BCF-81A1-62B3F57525D5}" type="slidenum">
              <a:rPr lang="en-US" smtClean="0"/>
              <a:t>‹#›</a:t>
            </a:fld>
            <a:endParaRPr lang="en-US"/>
          </a:p>
        </p:txBody>
      </p:sp>
    </p:spTree>
    <p:extLst>
      <p:ext uri="{BB962C8B-B14F-4D97-AF65-F5344CB8AC3E}">
        <p14:creationId xmlns:p14="http://schemas.microsoft.com/office/powerpoint/2010/main" val="3415452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B83083-4B1F-44D0-BE52-C6191B780FA9}"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71E58-7829-4BCF-81A1-62B3F57525D5}" type="slidenum">
              <a:rPr lang="en-US" smtClean="0"/>
              <a:t>‹#›</a:t>
            </a:fld>
            <a:endParaRPr lang="en-US"/>
          </a:p>
        </p:txBody>
      </p:sp>
    </p:spTree>
    <p:extLst>
      <p:ext uri="{BB962C8B-B14F-4D97-AF65-F5344CB8AC3E}">
        <p14:creationId xmlns:p14="http://schemas.microsoft.com/office/powerpoint/2010/main" val="2315285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B83083-4B1F-44D0-BE52-C6191B780FA9}" type="datetimeFigureOut">
              <a:rPr lang="en-US" smtClean="0"/>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271E58-7829-4BCF-81A1-62B3F57525D5}" type="slidenum">
              <a:rPr lang="en-US" smtClean="0"/>
              <a:t>‹#›</a:t>
            </a:fld>
            <a:endParaRPr lang="en-US"/>
          </a:p>
        </p:txBody>
      </p:sp>
    </p:spTree>
    <p:extLst>
      <p:ext uri="{BB962C8B-B14F-4D97-AF65-F5344CB8AC3E}">
        <p14:creationId xmlns:p14="http://schemas.microsoft.com/office/powerpoint/2010/main" val="567834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B83083-4B1F-44D0-BE52-C6191B780FA9}" type="datetimeFigureOut">
              <a:rPr lang="en-US" smtClean="0"/>
              <a:t>9/13/2023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271E58-7829-4BCF-81A1-62B3F57525D5}" type="slidenum">
              <a:rPr lang="en-US" smtClean="0"/>
              <a:t>‹#›</a:t>
            </a:fld>
            <a:endParaRPr lang="en-US"/>
          </a:p>
        </p:txBody>
      </p:sp>
    </p:spTree>
    <p:extLst>
      <p:ext uri="{BB962C8B-B14F-4D97-AF65-F5344CB8AC3E}">
        <p14:creationId xmlns:p14="http://schemas.microsoft.com/office/powerpoint/2010/main" val="3920218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B83083-4B1F-44D0-BE52-C6191B780FA9}" type="datetimeFigureOut">
              <a:rPr lang="en-US" smtClean="0"/>
              <a:t>9/13/2023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271E58-7829-4BCF-81A1-62B3F57525D5}" type="slidenum">
              <a:rPr lang="en-US" smtClean="0"/>
              <a:t>‹#›</a:t>
            </a:fld>
            <a:endParaRPr lang="en-US"/>
          </a:p>
        </p:txBody>
      </p:sp>
    </p:spTree>
    <p:extLst>
      <p:ext uri="{BB962C8B-B14F-4D97-AF65-F5344CB8AC3E}">
        <p14:creationId xmlns:p14="http://schemas.microsoft.com/office/powerpoint/2010/main" val="1161572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B83083-4B1F-44D0-BE52-C6191B780FA9}" type="datetimeFigureOut">
              <a:rPr lang="en-US" smtClean="0"/>
              <a:t>9/13/2023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271E58-7829-4BCF-81A1-62B3F57525D5}" type="slidenum">
              <a:rPr lang="en-US" smtClean="0"/>
              <a:t>‹#›</a:t>
            </a:fld>
            <a:endParaRPr lang="en-US"/>
          </a:p>
        </p:txBody>
      </p:sp>
    </p:spTree>
    <p:extLst>
      <p:ext uri="{BB962C8B-B14F-4D97-AF65-F5344CB8AC3E}">
        <p14:creationId xmlns:p14="http://schemas.microsoft.com/office/powerpoint/2010/main" val="3309539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B83083-4B1F-44D0-BE52-C6191B780FA9}" type="datetimeFigureOut">
              <a:rPr lang="en-US" smtClean="0"/>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271E58-7829-4BCF-81A1-62B3F57525D5}" type="slidenum">
              <a:rPr lang="en-US" smtClean="0"/>
              <a:t>‹#›</a:t>
            </a:fld>
            <a:endParaRPr lang="en-US"/>
          </a:p>
        </p:txBody>
      </p:sp>
    </p:spTree>
    <p:extLst>
      <p:ext uri="{BB962C8B-B14F-4D97-AF65-F5344CB8AC3E}">
        <p14:creationId xmlns:p14="http://schemas.microsoft.com/office/powerpoint/2010/main" val="2521885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B83083-4B1F-44D0-BE52-C6191B780FA9}" type="datetimeFigureOut">
              <a:rPr lang="en-US" smtClean="0"/>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271E58-7829-4BCF-81A1-62B3F57525D5}" type="slidenum">
              <a:rPr lang="en-US" smtClean="0"/>
              <a:t>‹#›</a:t>
            </a:fld>
            <a:endParaRPr lang="en-US"/>
          </a:p>
        </p:txBody>
      </p:sp>
    </p:spTree>
    <p:extLst>
      <p:ext uri="{BB962C8B-B14F-4D97-AF65-F5344CB8AC3E}">
        <p14:creationId xmlns:p14="http://schemas.microsoft.com/office/powerpoint/2010/main" val="334746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B83083-4B1F-44D0-BE52-C6191B780FA9}" type="datetimeFigureOut">
              <a:rPr lang="en-US" smtClean="0"/>
              <a:t>9/13/2023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271E58-7829-4BCF-81A1-62B3F57525D5}" type="slidenum">
              <a:rPr lang="en-US" smtClean="0"/>
              <a:t>‹#›</a:t>
            </a:fld>
            <a:endParaRPr lang="en-US"/>
          </a:p>
        </p:txBody>
      </p:sp>
    </p:spTree>
    <p:extLst>
      <p:ext uri="{BB962C8B-B14F-4D97-AF65-F5344CB8AC3E}">
        <p14:creationId xmlns:p14="http://schemas.microsoft.com/office/powerpoint/2010/main" val="2935378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1.xml"/><Relationship Id="rId7" Type="http://schemas.openxmlformats.org/officeDocument/2006/relationships/hyperlink" Target="Tr&#242;%20ch&#417;i%20H&#7897;p%20qu&#224;%20b&#237;%20m&#7853;t.pptx" TargetMode="Externa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5.png"/><Relationship Id="rId5" Type="http://schemas.microsoft.com/office/2007/relationships/hdphoto" Target="../media/hdphoto2.wdp"/><Relationship Id="rId4" Type="http://schemas.openxmlformats.org/officeDocument/2006/relationships/image" Target="../media/image14.png"/><Relationship Id="rId9"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microsoft.com/office/2007/relationships/hdphoto" Target="../media/hdphoto1.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hyperlink" Target="V&#432;&#7907;t%20ch&#432;&#7899;ng%20ng&#7841;i%20v&#7853;t.pptx" TargetMode="Externa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801635" y="694475"/>
            <a:ext cx="10213146" cy="584775"/>
          </a:xfrm>
          <a:prstGeom prst="rect">
            <a:avLst/>
          </a:prstGeom>
          <a:noFill/>
        </p:spPr>
        <p:txBody>
          <a:bodyPr wrap="square" rtlCol="0">
            <a:spAutoFit/>
          </a:bodyPr>
          <a:lstStyle/>
          <a:p>
            <a:r>
              <a:rPr lang="en-US" sz="3200" b="1" u="sng" err="1">
                <a:solidFill>
                  <a:srgbClr val="FF0000"/>
                </a:solidFill>
                <a:latin typeface="SVN-A Love Of Thunder" panose="02040603050506020204" pitchFamily="18" charset="0"/>
                <a:cs typeface="Times New Roman" panose="02020603050405020304" pitchFamily="18" charset="0"/>
              </a:rPr>
              <a:t>Tiết</a:t>
            </a:r>
            <a:r>
              <a:rPr lang="en-US" sz="3200" b="1" u="sng">
                <a:solidFill>
                  <a:srgbClr val="FF0000"/>
                </a:solidFill>
                <a:latin typeface="SVN-A Love Of Thunder" panose="02040603050506020204" pitchFamily="18" charset="0"/>
                <a:cs typeface="Times New Roman" panose="02020603050405020304" pitchFamily="18" charset="0"/>
              </a:rPr>
              <a:t> </a:t>
            </a:r>
            <a:r>
              <a:rPr lang="en-US" sz="3200" b="1" u="sng" smtClean="0">
                <a:solidFill>
                  <a:srgbClr val="FF0000"/>
                </a:solidFill>
                <a:latin typeface="SVN-A Love Of Thunder" panose="02040603050506020204" pitchFamily="18" charset="0"/>
                <a:cs typeface="Times New Roman" panose="02020603050405020304" pitchFamily="18" charset="0"/>
              </a:rPr>
              <a:t>5+6</a:t>
            </a:r>
            <a:r>
              <a:rPr lang="en-US" sz="3200" b="1" smtClean="0">
                <a:solidFill>
                  <a:srgbClr val="FF0000"/>
                </a:solidFill>
                <a:latin typeface="SVN-A Love Of Thunder" panose="02040603050506020204" pitchFamily="18" charset="0"/>
                <a:cs typeface="Times New Roman" panose="02020603050405020304" pitchFamily="18" charset="0"/>
              </a:rPr>
              <a:t> </a:t>
            </a:r>
            <a:r>
              <a:rPr lang="en-US" sz="3200" b="1" dirty="0" smtClean="0">
                <a:solidFill>
                  <a:srgbClr val="FF0000"/>
                </a:solidFill>
                <a:latin typeface="SVN-A Love Of Thunder" panose="02040603050506020204" pitchFamily="18" charset="0"/>
                <a:cs typeface="Times New Roman" panose="02020603050405020304" pitchFamily="18" charset="0"/>
              </a:rPr>
              <a:t>- §</a:t>
            </a:r>
            <a:r>
              <a:rPr lang="en-US" sz="3200" b="1" dirty="0">
                <a:solidFill>
                  <a:srgbClr val="FF0000"/>
                </a:solidFill>
                <a:latin typeface="SVN-A Love Of Thunder" panose="02040603050506020204" pitchFamily="18" charset="0"/>
                <a:cs typeface="Times New Roman" panose="02020603050405020304" pitchFamily="18" charset="0"/>
              </a:rPr>
              <a:t>4</a:t>
            </a:r>
            <a:r>
              <a:rPr lang="en-US" sz="3200" b="1">
                <a:solidFill>
                  <a:srgbClr val="FF0000"/>
                </a:solidFill>
                <a:latin typeface="SVN-A Love Of Thunder" panose="02040603050506020204" pitchFamily="18" charset="0"/>
                <a:cs typeface="Times New Roman" panose="02020603050405020304" pitchFamily="18" charset="0"/>
              </a:rPr>
              <a:t>. </a:t>
            </a:r>
            <a:r>
              <a:rPr lang="en-US" sz="3200" b="1" smtClean="0">
                <a:solidFill>
                  <a:srgbClr val="FF0000"/>
                </a:solidFill>
                <a:latin typeface="SVN-A Love Of Thunder" panose="02040603050506020204" pitchFamily="18" charset="0"/>
                <a:cs typeface="Times New Roman" panose="02020603050405020304" pitchFamily="18" charset="0"/>
              </a:rPr>
              <a:t>PHÉP NHÂN VÀ PHÉP CHIA </a:t>
            </a:r>
            <a:r>
              <a:rPr lang="en-US" sz="3200" b="1" dirty="0">
                <a:solidFill>
                  <a:srgbClr val="FF0000"/>
                </a:solidFill>
                <a:latin typeface="SVN-A Love Of Thunder" panose="02040603050506020204" pitchFamily="18" charset="0"/>
                <a:cs typeface="Times New Roman" panose="02020603050405020304" pitchFamily="18" charset="0"/>
              </a:rPr>
              <a:t>SỐ </a:t>
            </a:r>
            <a:r>
              <a:rPr lang="en-US" sz="3200" b="1">
                <a:solidFill>
                  <a:srgbClr val="FF0000"/>
                </a:solidFill>
                <a:latin typeface="SVN-A Love Of Thunder" panose="02040603050506020204" pitchFamily="18" charset="0"/>
                <a:cs typeface="Times New Roman" panose="02020603050405020304" pitchFamily="18" charset="0"/>
              </a:rPr>
              <a:t>TỰ </a:t>
            </a:r>
            <a:r>
              <a:rPr lang="en-US" sz="3200" b="1" smtClean="0">
                <a:solidFill>
                  <a:srgbClr val="FF0000"/>
                </a:solidFill>
                <a:latin typeface="SVN-A Love Of Thunder" panose="02040603050506020204" pitchFamily="18" charset="0"/>
                <a:cs typeface="Times New Roman" panose="02020603050405020304" pitchFamily="18" charset="0"/>
              </a:rPr>
              <a:t>NHIÊN</a:t>
            </a:r>
            <a:endParaRPr lang="en-US" sz="3200" dirty="0">
              <a:solidFill>
                <a:srgbClr val="FF0000"/>
              </a:solidFill>
              <a:latin typeface="SVN-A Love Of Thunder" panose="020406030505060202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1220152" y="1482436"/>
            <a:ext cx="9020175" cy="4702439"/>
          </a:xfrm>
          <a:prstGeom prst="rect">
            <a:avLst/>
          </a:prstGeom>
        </p:spPr>
      </p:pic>
      <p:sp>
        <p:nvSpPr>
          <p:cNvPr id="4" name="Date Placeholder 5"/>
          <p:cNvSpPr>
            <a:spLocks noGrp="1"/>
          </p:cNvSpPr>
          <p:nvPr>
            <p:ph type="dt" sz="half" idx="10"/>
          </p:nvPr>
        </p:nvSpPr>
        <p:spPr>
          <a:xfrm>
            <a:off x="838200" y="6356350"/>
            <a:ext cx="1131278" cy="365125"/>
          </a:xfrm>
        </p:spPr>
        <p:txBody>
          <a:bodyPr/>
          <a:lstStyle/>
          <a:p>
            <a:fld id="{BD16FF5B-55B7-4959-B2CC-F3D0D8090996}" type="datetime10">
              <a:rPr lang="en-US" sz="2000" smtClean="0">
                <a:solidFill>
                  <a:srgbClr val="FF0000"/>
                </a:solidFill>
              </a:rPr>
              <a:t>08:21</a:t>
            </a:fld>
            <a:endParaRPr lang="en-US" sz="2000">
              <a:solidFill>
                <a:srgbClr val="FF0000"/>
              </a:solidFill>
            </a:endParaRPr>
          </a:p>
        </p:txBody>
      </p:sp>
    </p:spTree>
    <p:extLst>
      <p:ext uri="{BB962C8B-B14F-4D97-AF65-F5344CB8AC3E}">
        <p14:creationId xmlns:p14="http://schemas.microsoft.com/office/powerpoint/2010/main" val="591941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a:xfrm>
            <a:off x="374685" y="241207"/>
            <a:ext cx="11611448" cy="658642"/>
          </a:xfrm>
          <a:prstGeom prst="rect">
            <a:avLst/>
          </a:prstGeom>
        </p:spPr>
        <p:txBody>
          <a:bodyPr wrap="none">
            <a:spAutoFit/>
          </a:bodyPr>
          <a:lstStyle/>
          <a:p>
            <a:pPr algn="ctr">
              <a:lnSpc>
                <a:spcPct val="115000"/>
              </a:lnSpc>
              <a:spcAft>
                <a:spcPts val="0"/>
              </a:spcAft>
              <a:tabLst>
                <a:tab pos="355600" algn="l"/>
                <a:tab pos="2133600" algn="l"/>
                <a:tab pos="2400300" algn="l"/>
                <a:tab pos="2933700" algn="l"/>
              </a:tabLst>
            </a:pPr>
            <a:r>
              <a:rPr lang="nl-NL" sz="3200" b="1" dirty="0" smtClean="0">
                <a:solidFill>
                  <a:schemeClr val="bg1"/>
                </a:solidFill>
                <a:effectLst/>
                <a:latin typeface="Times New Roman" panose="02020603050405020304" pitchFamily="18" charset="0"/>
                <a:ea typeface="Times New Roman" panose="02020603050405020304" pitchFamily="18" charset="0"/>
              </a:rPr>
              <a:t>§5. PHÉP NHÂN VÀ PHÉP CHIA CÁC SỐ TỰ NHIÊN (Tiết 1)</a:t>
            </a:r>
            <a:endParaRPr lang="en-US" sz="3200" dirty="0">
              <a:solidFill>
                <a:schemeClr val="bg1"/>
              </a:solidFill>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a:off x="4951828" y="1209822"/>
            <a:ext cx="0" cy="509250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6437" y="899849"/>
            <a:ext cx="4220307" cy="461665"/>
          </a:xfrm>
          <a:prstGeom prst="rect">
            <a:avLst/>
          </a:prstGeom>
          <a:noFill/>
        </p:spPr>
        <p:txBody>
          <a:bodyPr wrap="square" rtlCol="0">
            <a:spAutoFit/>
          </a:bodyPr>
          <a:lstStyle/>
          <a:p>
            <a:r>
              <a:rPr lang="en-US" sz="2400" b="1" dirty="0" smtClean="0">
                <a:solidFill>
                  <a:srgbClr val="FFFF00"/>
                </a:solidFill>
                <a:latin typeface="Times New Roman" panose="02020603050405020304" pitchFamily="18" charset="0"/>
                <a:cs typeface="Times New Roman" panose="02020603050405020304" pitchFamily="18" charset="0"/>
              </a:rPr>
              <a:t>I. </a:t>
            </a:r>
            <a:r>
              <a:rPr lang="en-US" sz="2400" b="1" dirty="0" err="1" smtClean="0">
                <a:solidFill>
                  <a:srgbClr val="FFFF00"/>
                </a:solidFill>
                <a:latin typeface="Times New Roman" panose="02020603050405020304" pitchFamily="18" charset="0"/>
                <a:cs typeface="Times New Roman" panose="02020603050405020304" pitchFamily="18" charset="0"/>
              </a:rPr>
              <a:t>Phép</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nhân</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số</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tự</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nhiên</a:t>
            </a:r>
            <a:endParaRPr lang="en-US" sz="2400" b="1" dirty="0">
              <a:solidFill>
                <a:srgbClr val="FFFF00"/>
              </a:solidFill>
              <a:latin typeface="Times New Roman" panose="02020603050405020304" pitchFamily="18" charset="0"/>
              <a:cs typeface="Times New Roman" panose="02020603050405020304" pitchFamily="18" charset="0"/>
            </a:endParaRPr>
          </a:p>
        </p:txBody>
      </p:sp>
      <p:grpSp>
        <p:nvGrpSpPr>
          <p:cNvPr id="4" name="Group 3"/>
          <p:cNvGrpSpPr/>
          <p:nvPr/>
        </p:nvGrpSpPr>
        <p:grpSpPr>
          <a:xfrm>
            <a:off x="724806" y="1288131"/>
            <a:ext cx="3736547" cy="1110432"/>
            <a:chOff x="724806" y="1288131"/>
            <a:chExt cx="3736547" cy="1110432"/>
          </a:xfrm>
        </p:grpSpPr>
        <p:grpSp>
          <p:nvGrpSpPr>
            <p:cNvPr id="11" name="Group 10"/>
            <p:cNvGrpSpPr/>
            <p:nvPr/>
          </p:nvGrpSpPr>
          <p:grpSpPr>
            <a:xfrm>
              <a:off x="724806" y="1288131"/>
              <a:ext cx="3736547" cy="1110432"/>
              <a:chOff x="724806" y="2047781"/>
              <a:chExt cx="3736547" cy="1110432"/>
            </a:xfrm>
          </p:grpSpPr>
          <p:sp>
            <p:nvSpPr>
              <p:cNvPr id="12" name="Rounded Rectangle 11"/>
              <p:cNvSpPr/>
              <p:nvPr/>
            </p:nvSpPr>
            <p:spPr>
              <a:xfrm>
                <a:off x="724806" y="2047781"/>
                <a:ext cx="3736547" cy="1110432"/>
              </a:xfrm>
              <a:prstGeom prst="roundRect">
                <a:avLst/>
              </a:prstGeom>
              <a:solidFill>
                <a:schemeClr val="tx1">
                  <a:lumMod val="50000"/>
                  <a:lumOff val="5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195754" y="2065091"/>
                <a:ext cx="2996418" cy="400110"/>
              </a:xfrm>
              <a:prstGeom prst="rect">
                <a:avLst/>
              </a:prstGeom>
              <a:noFill/>
            </p:spPr>
            <p:txBody>
              <a:bodyPr wrap="square" rtlCol="0">
                <a:spAutoFit/>
              </a:bodyPr>
              <a:lstStyle/>
              <a:p>
                <a:r>
                  <a:rPr lang="en-US" sz="2000" dirty="0" smtClean="0">
                    <a:solidFill>
                      <a:srgbClr val="FFC000"/>
                    </a:solidFill>
                    <a:latin typeface="Times New Roman" panose="02020603050405020304" pitchFamily="18" charset="0"/>
                    <a:cs typeface="Times New Roman" panose="02020603050405020304" pitchFamily="18" charset="0"/>
                  </a:rPr>
                  <a:t>a       x        b       =      c</a:t>
                </a:r>
                <a:endParaRPr lang="en-US" sz="2000" dirty="0">
                  <a:solidFill>
                    <a:srgbClr val="FFC000"/>
                  </a:solidFill>
                  <a:latin typeface="Times New Roman" panose="02020603050405020304" pitchFamily="18" charset="0"/>
                  <a:cs typeface="Times New Roman" panose="02020603050405020304" pitchFamily="18" charset="0"/>
                </a:endParaRPr>
              </a:p>
            </p:txBody>
          </p:sp>
        </p:grpSp>
        <p:grpSp>
          <p:nvGrpSpPr>
            <p:cNvPr id="14" name="Group 13"/>
            <p:cNvGrpSpPr/>
            <p:nvPr/>
          </p:nvGrpSpPr>
          <p:grpSpPr>
            <a:xfrm>
              <a:off x="844176" y="1677415"/>
              <a:ext cx="1125302" cy="678110"/>
              <a:chOff x="844176" y="2437065"/>
              <a:chExt cx="1125302" cy="678110"/>
            </a:xfrm>
          </p:grpSpPr>
          <p:sp>
            <p:nvSpPr>
              <p:cNvPr id="15" name="TextBox 14"/>
              <p:cNvSpPr txBox="1"/>
              <p:nvPr/>
            </p:nvSpPr>
            <p:spPr>
              <a:xfrm>
                <a:off x="844176" y="2715065"/>
                <a:ext cx="1125302"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sz="2000" dirty="0" smtClean="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16" name="Straight Arrow Connector 15"/>
              <p:cNvCxnSpPr/>
              <p:nvPr/>
            </p:nvCxnSpPr>
            <p:spPr>
              <a:xfrm flipV="1">
                <a:off x="1336429" y="2437065"/>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2039873" y="1663347"/>
              <a:ext cx="1125302" cy="681773"/>
              <a:chOff x="2039873" y="2422997"/>
              <a:chExt cx="1125302" cy="681773"/>
            </a:xfrm>
          </p:grpSpPr>
          <p:sp>
            <p:nvSpPr>
              <p:cNvPr id="18" name="TextBox 17"/>
              <p:cNvSpPr txBox="1"/>
              <p:nvPr/>
            </p:nvSpPr>
            <p:spPr>
              <a:xfrm>
                <a:off x="2039873" y="2704660"/>
                <a:ext cx="1125302"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sz="2000" dirty="0" smtClean="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19" name="Straight Arrow Connector 18"/>
              <p:cNvCxnSpPr/>
              <p:nvPr/>
            </p:nvCxnSpPr>
            <p:spPr>
              <a:xfrm flipV="1">
                <a:off x="2532185" y="2422997"/>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3282424" y="1635211"/>
              <a:ext cx="909748" cy="696574"/>
              <a:chOff x="3282424" y="2394861"/>
              <a:chExt cx="909748" cy="696574"/>
            </a:xfrm>
          </p:grpSpPr>
          <p:sp>
            <p:nvSpPr>
              <p:cNvPr id="21" name="TextBox 20"/>
              <p:cNvSpPr txBox="1"/>
              <p:nvPr/>
            </p:nvSpPr>
            <p:spPr>
              <a:xfrm>
                <a:off x="3282424" y="2691325"/>
                <a:ext cx="909748"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Tích</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22" name="Straight Arrow Connector 21"/>
              <p:cNvCxnSpPr/>
              <p:nvPr/>
            </p:nvCxnSpPr>
            <p:spPr>
              <a:xfrm flipV="1">
                <a:off x="3643532" y="2394861"/>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 name="Rectangle 1"/>
          <p:cNvSpPr/>
          <p:nvPr/>
        </p:nvSpPr>
        <p:spPr>
          <a:xfrm>
            <a:off x="521531" y="2340207"/>
            <a:ext cx="3486852" cy="446276"/>
          </a:xfrm>
          <a:prstGeom prst="rect">
            <a:avLst/>
          </a:prstGeom>
        </p:spPr>
        <p:txBody>
          <a:bodyPr wrap="none">
            <a:spAutoFit/>
          </a:bodyPr>
          <a:lstStyle/>
          <a:p>
            <a:pPr algn="just">
              <a:lnSpc>
                <a:spcPct val="115000"/>
              </a:lnSpc>
              <a:spcAft>
                <a:spcPts val="0"/>
              </a:spcAft>
              <a:tabLst>
                <a:tab pos="4552315" algn="l"/>
              </a:tabLst>
            </a:pPr>
            <a:r>
              <a:rPr lang="nl-NL" sz="2000" b="1" u="sng" dirty="0" smtClean="0">
                <a:solidFill>
                  <a:srgbClr val="FFFF00"/>
                </a:solidFill>
                <a:effectLst/>
                <a:latin typeface="Times New Roman" panose="02020603050405020304" pitchFamily="18" charset="0"/>
                <a:ea typeface="Times New Roman" panose="02020603050405020304" pitchFamily="18" charset="0"/>
              </a:rPr>
              <a:t>1. Nhân hai số có nhiều chữ số</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23" name="Rectangle 22"/>
          <p:cNvSpPr/>
          <p:nvPr/>
        </p:nvSpPr>
        <p:spPr>
          <a:xfrm>
            <a:off x="542047" y="2750722"/>
            <a:ext cx="3172856" cy="446276"/>
          </a:xfrm>
          <a:prstGeom prst="rect">
            <a:avLst/>
          </a:prstGeom>
        </p:spPr>
        <p:txBody>
          <a:bodyPr wrap="none">
            <a:spAutoFit/>
          </a:bodyPr>
          <a:lstStyle/>
          <a:p>
            <a:pPr algn="just">
              <a:lnSpc>
                <a:spcPct val="115000"/>
              </a:lnSpc>
              <a:spcAft>
                <a:spcPts val="0"/>
              </a:spcAft>
              <a:tabLst>
                <a:tab pos="4552315" algn="l"/>
              </a:tabLst>
            </a:pPr>
            <a:r>
              <a:rPr lang="nl-NL" sz="2000" b="1" u="sng" dirty="0">
                <a:solidFill>
                  <a:srgbClr val="FFFF00"/>
                </a:solidFill>
                <a:latin typeface="Times New Roman" panose="02020603050405020304" pitchFamily="18" charset="0"/>
                <a:ea typeface="Times New Roman" panose="02020603050405020304" pitchFamily="18" charset="0"/>
              </a:rPr>
              <a:t>2</a:t>
            </a:r>
            <a:r>
              <a:rPr lang="nl-NL" sz="2000" b="1" u="sng" dirty="0" smtClean="0">
                <a:solidFill>
                  <a:srgbClr val="FFFF00"/>
                </a:solidFill>
                <a:effectLst/>
                <a:latin typeface="Times New Roman" panose="02020603050405020304" pitchFamily="18" charset="0"/>
                <a:ea typeface="Times New Roman" panose="02020603050405020304" pitchFamily="18" charset="0"/>
              </a:rPr>
              <a:t>. </a:t>
            </a:r>
            <a:r>
              <a:rPr lang="nl-NL" sz="2000" b="1" u="sng" dirty="0" smtClean="0">
                <a:solidFill>
                  <a:srgbClr val="FFFF00"/>
                </a:solidFill>
                <a:latin typeface="Times New Roman" panose="02020603050405020304" pitchFamily="18" charset="0"/>
                <a:ea typeface="Times New Roman" panose="02020603050405020304" pitchFamily="18" charset="0"/>
              </a:rPr>
              <a:t>Tính chất của phép nhân</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24" name="Rectangle 23"/>
          <p:cNvSpPr/>
          <p:nvPr/>
        </p:nvSpPr>
        <p:spPr>
          <a:xfrm>
            <a:off x="521531" y="3201502"/>
            <a:ext cx="4445390" cy="1862048"/>
          </a:xfrm>
          <a:prstGeom prst="rect">
            <a:avLst/>
          </a:prstGeom>
        </p:spPr>
        <p:txBody>
          <a:bodyPr wrap="square">
            <a:spAutoFit/>
          </a:bodyPr>
          <a:lstStyle/>
          <a:p>
            <a:pPr algn="just">
              <a:lnSpc>
                <a:spcPct val="115000"/>
              </a:lnSpc>
              <a:spcAft>
                <a:spcPts val="0"/>
              </a:spcAft>
            </a:pP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Phép</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smtClean="0">
                <a:solidFill>
                  <a:srgbClr val="FFFF00"/>
                </a:solidFill>
                <a:latin typeface="Times New Roman" panose="02020603050405020304" pitchFamily="18" charset="0"/>
                <a:ea typeface="Times New Roman" panose="02020603050405020304" pitchFamily="18" charset="0"/>
              </a:rPr>
              <a:t>nhân</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số</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tự</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nhiên</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có</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các</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tính</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chất</a:t>
            </a:r>
            <a:r>
              <a:rPr lang="en-US" sz="2000" dirty="0">
                <a:solidFill>
                  <a:srgbClr val="FFFF00"/>
                </a:solidFill>
                <a:latin typeface="Times New Roman" panose="02020603050405020304" pitchFamily="18" charset="0"/>
                <a:ea typeface="Times New Roman" panose="02020603050405020304" pitchFamily="18" charset="0"/>
              </a:rPr>
              <a:t>:</a:t>
            </a:r>
          </a:p>
          <a:p>
            <a:pPr algn="just">
              <a:lnSpc>
                <a:spcPct val="115000"/>
              </a:lnSpc>
              <a:spcAft>
                <a:spcPts val="0"/>
              </a:spcAft>
            </a:pPr>
            <a:r>
              <a:rPr lang="en-US" sz="2000" dirty="0">
                <a:solidFill>
                  <a:srgbClr val="FFFF00"/>
                </a:solidFill>
                <a:latin typeface="Times New Roman" panose="02020603050405020304" pitchFamily="18" charset="0"/>
                <a:ea typeface="Times New Roman" panose="02020603050405020304" pitchFamily="18" charset="0"/>
              </a:rPr>
              <a:t>  + </a:t>
            </a:r>
            <a:r>
              <a:rPr lang="en-US" sz="2000" dirty="0" err="1" smtClean="0">
                <a:solidFill>
                  <a:srgbClr val="FFFF00"/>
                </a:solidFill>
                <a:latin typeface="Times New Roman" panose="02020603050405020304" pitchFamily="18" charset="0"/>
                <a:ea typeface="Times New Roman" panose="02020603050405020304" pitchFamily="18" charset="0"/>
              </a:rPr>
              <a:t>Giao</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hoán</a:t>
            </a:r>
            <a:r>
              <a:rPr lang="en-US" sz="2000" dirty="0">
                <a:solidFill>
                  <a:srgbClr val="FFFF00"/>
                </a:solidFill>
                <a:latin typeface="Times New Roman" panose="02020603050405020304" pitchFamily="18" charset="0"/>
                <a:ea typeface="Times New Roman" panose="02020603050405020304" pitchFamily="18" charset="0"/>
              </a:rPr>
              <a:t>: a </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a:solidFill>
                  <a:srgbClr val="FFFF00"/>
                </a:solidFill>
                <a:latin typeface="Times New Roman" panose="02020603050405020304" pitchFamily="18" charset="0"/>
                <a:ea typeface="Times New Roman" panose="02020603050405020304" pitchFamily="18" charset="0"/>
              </a:rPr>
              <a:t>b = b </a:t>
            </a:r>
            <a:r>
              <a:rPr lang="en-US" sz="2000" dirty="0" smtClean="0">
                <a:solidFill>
                  <a:srgbClr val="FFFF00"/>
                </a:solidFill>
                <a:latin typeface="Times New Roman" panose="02020603050405020304" pitchFamily="18" charset="0"/>
                <a:ea typeface="Times New Roman" panose="02020603050405020304" pitchFamily="18" charset="0"/>
              </a:rPr>
              <a:t>. a</a:t>
            </a:r>
            <a:endParaRPr lang="en-US" sz="2000" dirty="0">
              <a:solidFill>
                <a:srgbClr val="FFFF00"/>
              </a:solidFill>
              <a:latin typeface="Times New Roman" panose="02020603050405020304" pitchFamily="18" charset="0"/>
              <a:ea typeface="Times New Roman" panose="02020603050405020304" pitchFamily="18" charset="0"/>
            </a:endParaRPr>
          </a:p>
          <a:p>
            <a:pPr algn="just">
              <a:lnSpc>
                <a:spcPct val="115000"/>
              </a:lnSpc>
              <a:spcAft>
                <a:spcPts val="0"/>
              </a:spcAft>
            </a:pPr>
            <a:r>
              <a:rPr lang="en-US" sz="2000" dirty="0">
                <a:solidFill>
                  <a:srgbClr val="FFFF00"/>
                </a:solidFill>
                <a:latin typeface="Times New Roman" panose="02020603050405020304" pitchFamily="18" charset="0"/>
                <a:ea typeface="Times New Roman" panose="02020603050405020304" pitchFamily="18" charset="0"/>
              </a:rPr>
              <a:t>  + </a:t>
            </a:r>
            <a:r>
              <a:rPr lang="en-US" sz="2000" dirty="0" err="1" smtClean="0">
                <a:solidFill>
                  <a:srgbClr val="FFFF00"/>
                </a:solidFill>
                <a:latin typeface="Times New Roman" panose="02020603050405020304" pitchFamily="18" charset="0"/>
                <a:ea typeface="Times New Roman" panose="02020603050405020304" pitchFamily="18" charset="0"/>
              </a:rPr>
              <a:t>Kết</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hợp</a:t>
            </a:r>
            <a:r>
              <a:rPr lang="en-US" sz="2000" dirty="0">
                <a:solidFill>
                  <a:srgbClr val="FFFF00"/>
                </a:solidFill>
                <a:latin typeface="Times New Roman" panose="02020603050405020304" pitchFamily="18" charset="0"/>
                <a:ea typeface="Times New Roman" panose="02020603050405020304" pitchFamily="18" charset="0"/>
              </a:rPr>
              <a:t>: (a </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a:solidFill>
                  <a:srgbClr val="FFFF00"/>
                </a:solidFill>
                <a:latin typeface="Times New Roman" panose="02020603050405020304" pitchFamily="18" charset="0"/>
                <a:ea typeface="Times New Roman" panose="02020603050405020304" pitchFamily="18" charset="0"/>
              </a:rPr>
              <a:t>b) </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a:solidFill>
                  <a:srgbClr val="FFFF00"/>
                </a:solidFill>
                <a:latin typeface="Times New Roman" panose="02020603050405020304" pitchFamily="18" charset="0"/>
                <a:ea typeface="Times New Roman" panose="02020603050405020304" pitchFamily="18" charset="0"/>
              </a:rPr>
              <a:t>c = a </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a:solidFill>
                  <a:srgbClr val="FFFF00"/>
                </a:solidFill>
                <a:latin typeface="Times New Roman" panose="02020603050405020304" pitchFamily="18" charset="0"/>
                <a:ea typeface="Times New Roman" panose="02020603050405020304" pitchFamily="18" charset="0"/>
              </a:rPr>
              <a:t>(b </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a:solidFill>
                  <a:srgbClr val="FFFF00"/>
                </a:solidFill>
                <a:latin typeface="Times New Roman" panose="02020603050405020304" pitchFamily="18" charset="0"/>
                <a:ea typeface="Times New Roman" panose="02020603050405020304" pitchFamily="18" charset="0"/>
              </a:rPr>
              <a:t>c</a:t>
            </a:r>
            <a:r>
              <a:rPr lang="en-US" sz="2000" dirty="0" smtClean="0">
                <a:solidFill>
                  <a:srgbClr val="FFFF00"/>
                </a:solidFill>
                <a:latin typeface="Times New Roman" panose="02020603050405020304" pitchFamily="18" charset="0"/>
                <a:ea typeface="Times New Roman" panose="02020603050405020304" pitchFamily="18" charset="0"/>
              </a:rPr>
              <a:t>)</a:t>
            </a:r>
          </a:p>
          <a:p>
            <a:pPr algn="just">
              <a:lnSpc>
                <a:spcPct val="115000"/>
              </a:lnSpc>
              <a:spcAft>
                <a:spcPts val="0"/>
              </a:spcAft>
            </a:pPr>
            <a:r>
              <a:rPr lang="en-US" sz="2000" dirty="0">
                <a:solidFill>
                  <a:srgbClr val="FFFF00"/>
                </a:solidFill>
                <a:effectLst/>
                <a:latin typeface="Times New Roman" panose="02020603050405020304" pitchFamily="18" charset="0"/>
                <a:ea typeface="Times New Roman" panose="02020603050405020304" pitchFamily="18" charset="0"/>
              </a:rPr>
              <a:t> </a:t>
            </a:r>
            <a:r>
              <a:rPr lang="en-US" sz="2000" dirty="0" smtClean="0">
                <a:solidFill>
                  <a:srgbClr val="FFFF00"/>
                </a:solidFill>
                <a:effectLst/>
                <a:latin typeface="Times New Roman" panose="02020603050405020304" pitchFamily="18" charset="0"/>
                <a:ea typeface="Times New Roman" panose="02020603050405020304" pitchFamily="18" charset="0"/>
              </a:rPr>
              <a:t> + </a:t>
            </a:r>
            <a:r>
              <a:rPr lang="en-US" sz="2000" dirty="0" err="1" smtClean="0">
                <a:solidFill>
                  <a:srgbClr val="FFFF00"/>
                </a:solidFill>
                <a:effectLst/>
                <a:latin typeface="Times New Roman" panose="02020603050405020304" pitchFamily="18" charset="0"/>
                <a:ea typeface="Times New Roman" panose="02020603050405020304" pitchFamily="18" charset="0"/>
              </a:rPr>
              <a:t>Phân</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phối</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của</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phép</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nhân</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đối</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với</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phép</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cộng</a:t>
            </a:r>
            <a:r>
              <a:rPr lang="en-US" sz="2000" dirty="0" smtClean="0">
                <a:solidFill>
                  <a:srgbClr val="FFFF00"/>
                </a:solidFill>
                <a:effectLst/>
                <a:latin typeface="Times New Roman" panose="02020603050405020304" pitchFamily="18" charset="0"/>
                <a:ea typeface="Times New Roman" panose="02020603050405020304" pitchFamily="18" charset="0"/>
              </a:rPr>
              <a:t>: a(b + c) = ab + ac</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5440596" y="3405815"/>
            <a:ext cx="6410354" cy="3000821"/>
          </a:xfrm>
          <a:prstGeom prst="rect">
            <a:avLst/>
          </a:prstGeom>
        </p:spPr>
        <p:txBody>
          <a:bodyPr wrap="square">
            <a:spAutoFit/>
          </a:bodyPr>
          <a:lstStyle/>
          <a:p>
            <a:pPr algn="just">
              <a:spcBef>
                <a:spcPts val="600"/>
              </a:spcBef>
              <a:spcAft>
                <a:spcPts val="600"/>
              </a:spcAft>
            </a:pPr>
            <a:r>
              <a:rPr lang="nl-NL" sz="2400" b="1" dirty="0">
                <a:solidFill>
                  <a:srgbClr val="FF0000"/>
                </a:solidFill>
                <a:latin typeface="Times New Roman" panose="02020603050405020304" pitchFamily="18" charset="0"/>
                <a:ea typeface="Calibri" panose="020F0502020204030204" pitchFamily="34" charset="0"/>
              </a:rPr>
              <a:t>Giải</a:t>
            </a:r>
            <a:endParaRPr lang="en-US" sz="2400" b="1" dirty="0">
              <a:solidFill>
                <a:srgbClr val="FF0000"/>
              </a:solidFill>
              <a:latin typeface="Times New Roman" panose="02020603050405020304" pitchFamily="18" charset="0"/>
              <a:ea typeface="Calibri" panose="020F0502020204030204" pitchFamily="34" charset="0"/>
            </a:endParaRPr>
          </a:p>
          <a:p>
            <a:pPr algn="just">
              <a:spcBef>
                <a:spcPts val="600"/>
              </a:spcBef>
              <a:spcAft>
                <a:spcPts val="600"/>
              </a:spcAft>
            </a:pPr>
            <a:r>
              <a:rPr lang="nl-NL" sz="2400" dirty="0">
                <a:solidFill>
                  <a:schemeClr val="bg1"/>
                </a:solidFill>
                <a:latin typeface="Times New Roman" panose="02020603050405020304" pitchFamily="18" charset="0"/>
                <a:ea typeface="Calibri" panose="020F0502020204030204" pitchFamily="34" charset="0"/>
              </a:rPr>
              <a:t>Nhà trường cần dùng tất cả số bóng đèn LED là:</a:t>
            </a:r>
            <a:endParaRPr lang="en-US" sz="2400" dirty="0">
              <a:solidFill>
                <a:schemeClr val="bg1"/>
              </a:solidFill>
              <a:latin typeface="Times New Roman" panose="02020603050405020304" pitchFamily="18" charset="0"/>
              <a:ea typeface="Calibri" panose="020F0502020204030204" pitchFamily="34" charset="0"/>
            </a:endParaRPr>
          </a:p>
          <a:p>
            <a:pPr algn="ctr">
              <a:spcBef>
                <a:spcPts val="600"/>
              </a:spcBef>
              <a:spcAft>
                <a:spcPts val="600"/>
              </a:spcAft>
            </a:pPr>
            <a:r>
              <a:rPr lang="nl-NL" sz="2400" dirty="0">
                <a:solidFill>
                  <a:schemeClr val="bg1"/>
                </a:solidFill>
                <a:latin typeface="Times New Roman" panose="02020603050405020304" pitchFamily="18" charset="0"/>
                <a:ea typeface="Calibri" panose="020F0502020204030204" pitchFamily="34" charset="0"/>
              </a:rPr>
              <a:t>32 × 8 = 256 (bóng)</a:t>
            </a:r>
            <a:endParaRPr lang="en-US" sz="2400" dirty="0">
              <a:solidFill>
                <a:schemeClr val="bg1"/>
              </a:solidFill>
              <a:latin typeface="Times New Roman" panose="02020603050405020304" pitchFamily="18" charset="0"/>
              <a:ea typeface="Calibri" panose="020F0502020204030204" pitchFamily="34" charset="0"/>
            </a:endParaRPr>
          </a:p>
          <a:p>
            <a:pPr algn="just">
              <a:spcBef>
                <a:spcPts val="600"/>
              </a:spcBef>
              <a:spcAft>
                <a:spcPts val="600"/>
              </a:spcAft>
            </a:pPr>
            <a:r>
              <a:rPr lang="nl-NL" sz="2400" dirty="0">
                <a:solidFill>
                  <a:schemeClr val="bg1"/>
                </a:solidFill>
                <a:latin typeface="Times New Roman" panose="02020603050405020304" pitchFamily="18" charset="0"/>
                <a:ea typeface="Calibri" panose="020F0502020204030204" pitchFamily="34" charset="0"/>
              </a:rPr>
              <a:t>Nhà trường phải trả số tiền mua bóng đèn LED là:</a:t>
            </a:r>
            <a:endParaRPr lang="en-US" sz="2400" dirty="0">
              <a:solidFill>
                <a:schemeClr val="bg1"/>
              </a:solidFill>
              <a:latin typeface="Times New Roman" panose="02020603050405020304" pitchFamily="18" charset="0"/>
              <a:ea typeface="Calibri" panose="020F0502020204030204" pitchFamily="34" charset="0"/>
            </a:endParaRPr>
          </a:p>
          <a:p>
            <a:pPr algn="ctr">
              <a:spcBef>
                <a:spcPts val="600"/>
              </a:spcBef>
              <a:spcAft>
                <a:spcPts val="600"/>
              </a:spcAft>
            </a:pPr>
            <a:r>
              <a:rPr lang="nl-NL" sz="2400" dirty="0">
                <a:solidFill>
                  <a:schemeClr val="bg1"/>
                </a:solidFill>
                <a:latin typeface="Times New Roman" panose="02020603050405020304" pitchFamily="18" charset="0"/>
                <a:ea typeface="Calibri" panose="020F0502020204030204" pitchFamily="34" charset="0"/>
              </a:rPr>
              <a:t>256 × </a:t>
            </a:r>
            <a:r>
              <a:rPr lang="nl-NL" sz="2400" dirty="0" smtClean="0">
                <a:solidFill>
                  <a:schemeClr val="bg1"/>
                </a:solidFill>
                <a:latin typeface="Times New Roman" panose="02020603050405020304" pitchFamily="18" charset="0"/>
                <a:ea typeface="Calibri" panose="020F0502020204030204" pitchFamily="34" charset="0"/>
              </a:rPr>
              <a:t>96 000 </a:t>
            </a:r>
            <a:r>
              <a:rPr lang="nl-NL" sz="2400" dirty="0">
                <a:solidFill>
                  <a:schemeClr val="bg1"/>
                </a:solidFill>
                <a:latin typeface="Times New Roman" panose="02020603050405020304" pitchFamily="18" charset="0"/>
                <a:ea typeface="Calibri" panose="020F0502020204030204" pitchFamily="34" charset="0"/>
              </a:rPr>
              <a:t>= 24 </a:t>
            </a:r>
            <a:r>
              <a:rPr lang="nl-NL" sz="2400" dirty="0" smtClean="0">
                <a:solidFill>
                  <a:schemeClr val="bg1"/>
                </a:solidFill>
                <a:latin typeface="Times New Roman" panose="02020603050405020304" pitchFamily="18" charset="0"/>
                <a:ea typeface="Calibri" panose="020F0502020204030204" pitchFamily="34" charset="0"/>
              </a:rPr>
              <a:t>576 000 </a:t>
            </a:r>
            <a:r>
              <a:rPr lang="nl-NL" sz="2400" dirty="0">
                <a:solidFill>
                  <a:schemeClr val="bg1"/>
                </a:solidFill>
                <a:latin typeface="Times New Roman" panose="02020603050405020304" pitchFamily="18" charset="0"/>
                <a:ea typeface="Calibri" panose="020F0502020204030204" pitchFamily="34" charset="0"/>
              </a:rPr>
              <a:t>(nghìn đồng)</a:t>
            </a:r>
            <a:endParaRPr lang="en-US" sz="2400" dirty="0">
              <a:solidFill>
                <a:schemeClr val="bg1"/>
              </a:solidFill>
              <a:latin typeface="Times New Roman" panose="02020603050405020304" pitchFamily="18" charset="0"/>
              <a:ea typeface="Calibri" panose="020F0502020204030204" pitchFamily="34" charset="0"/>
            </a:endParaRPr>
          </a:p>
          <a:p>
            <a:r>
              <a:rPr lang="nl-NL" sz="2400" dirty="0" smtClean="0">
                <a:solidFill>
                  <a:schemeClr val="bg1"/>
                </a:solidFill>
                <a:latin typeface="Times New Roman" panose="02020603050405020304" pitchFamily="18" charset="0"/>
                <a:ea typeface="Calibri" panose="020F0502020204030204" pitchFamily="34" charset="0"/>
              </a:rPr>
              <a:t>                                       Đáp </a:t>
            </a:r>
            <a:r>
              <a:rPr lang="nl-NL" sz="2400" dirty="0">
                <a:solidFill>
                  <a:schemeClr val="bg1"/>
                </a:solidFill>
                <a:latin typeface="Times New Roman" panose="02020603050405020304" pitchFamily="18" charset="0"/>
                <a:ea typeface="Calibri" panose="020F0502020204030204" pitchFamily="34" charset="0"/>
              </a:rPr>
              <a:t>số: 24 576 000 đồng.</a:t>
            </a:r>
            <a:endParaRPr lang="en-US" sz="2400" dirty="0">
              <a:solidFill>
                <a:schemeClr val="bg1"/>
              </a:solidFill>
            </a:endParaRPr>
          </a:p>
        </p:txBody>
      </p:sp>
      <p:sp>
        <p:nvSpPr>
          <p:cNvPr id="6" name="TextBox 5"/>
          <p:cNvSpPr txBox="1"/>
          <p:nvPr/>
        </p:nvSpPr>
        <p:spPr>
          <a:xfrm>
            <a:off x="5338367" y="1209822"/>
            <a:ext cx="6344117" cy="2308324"/>
          </a:xfrm>
          <a:prstGeom prst="rect">
            <a:avLst/>
          </a:prstGeom>
          <a:noFill/>
        </p:spPr>
        <p:txBody>
          <a:bodyPr wrap="square" rtlCol="0">
            <a:spAutoFit/>
          </a:bodyPr>
          <a:lstStyle/>
          <a:p>
            <a:pPr algn="just"/>
            <a:r>
              <a:rPr lang="en-US" sz="2400" b="1" dirty="0" err="1" smtClean="0">
                <a:solidFill>
                  <a:srgbClr val="FF0000"/>
                </a:solidFill>
                <a:latin typeface="Times New Roman" panose="02020603050405020304" pitchFamily="18" charset="0"/>
                <a:cs typeface="Times New Roman" panose="02020603050405020304" pitchFamily="18" charset="0"/>
              </a:rPr>
              <a:t>Vận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dụng</a:t>
            </a:r>
            <a:r>
              <a:rPr lang="en-US" sz="2400" b="1" dirty="0" smtClean="0">
                <a:solidFill>
                  <a:srgbClr val="FF0000"/>
                </a:solidFill>
                <a:latin typeface="Times New Roman" panose="02020603050405020304" pitchFamily="18" charset="0"/>
                <a:cs typeface="Times New Roman" panose="02020603050405020304" pitchFamily="18" charset="0"/>
              </a:rPr>
              <a:t> 2</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Một</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trường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học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lên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kế</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hoạch</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thay</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tất</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cả</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các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bóng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đèn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sợi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đốt</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bình</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thường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bằng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bóng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đèn</a:t>
            </a:r>
            <a:r>
              <a:rPr lang="en-US" sz="2400" dirty="0" smtClean="0">
                <a:solidFill>
                  <a:schemeClr val="bg1"/>
                </a:solidFill>
                <a:latin typeface="Times New Roman" panose="02020603050405020304" pitchFamily="18" charset="0"/>
                <a:cs typeface="Times New Roman" panose="02020603050405020304" pitchFamily="18" charset="0"/>
              </a:rPr>
              <a:t> LED </a:t>
            </a:r>
            <a:r>
              <a:rPr lang="en-US" sz="2400" dirty="0" err="1" smtClean="0">
                <a:solidFill>
                  <a:schemeClr val="bg1"/>
                </a:solidFill>
                <a:latin typeface="Times New Roman" panose="02020603050405020304" pitchFamily="18" charset="0"/>
                <a:cs typeface="Times New Roman" panose="02020603050405020304" pitchFamily="18" charset="0"/>
              </a:rPr>
              <a:t>cho</a:t>
            </a:r>
            <a:r>
              <a:rPr lang="en-US" sz="2400" dirty="0" smtClean="0">
                <a:solidFill>
                  <a:schemeClr val="bg1"/>
                </a:solidFill>
                <a:latin typeface="Times New Roman" panose="02020603050405020304" pitchFamily="18" charset="0"/>
                <a:cs typeface="Times New Roman" panose="02020603050405020304" pitchFamily="18" charset="0"/>
              </a:rPr>
              <a:t> 32 </a:t>
            </a:r>
            <a:r>
              <a:rPr lang="en-US" sz="2400" dirty="0" err="1" smtClean="0">
                <a:solidFill>
                  <a:schemeClr val="bg1"/>
                </a:solidFill>
                <a:latin typeface="Times New Roman" panose="02020603050405020304" pitchFamily="18" charset="0"/>
                <a:cs typeface="Times New Roman" panose="02020603050405020304" pitchFamily="18" charset="0"/>
              </a:rPr>
              <a:t>phòng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học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mỗi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phòng</a:t>
            </a:r>
            <a:r>
              <a:rPr lang="en-US" sz="2400" dirty="0" smtClean="0">
                <a:solidFill>
                  <a:schemeClr val="bg1"/>
                </a:solidFill>
                <a:latin typeface="Times New Roman" panose="02020603050405020304" pitchFamily="18" charset="0"/>
                <a:cs typeface="Times New Roman" panose="02020603050405020304" pitchFamily="18" charset="0"/>
              </a:rPr>
              <a:t> 8 </a:t>
            </a:r>
            <a:r>
              <a:rPr lang="en-US" sz="2400" dirty="0" err="1" smtClean="0">
                <a:solidFill>
                  <a:schemeClr val="bg1"/>
                </a:solidFill>
                <a:latin typeface="Times New Roman" panose="02020603050405020304" pitchFamily="18" charset="0"/>
                <a:cs typeface="Times New Roman" panose="02020603050405020304" pitchFamily="18" charset="0"/>
              </a:rPr>
              <a:t>bóng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Nếu</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mỗi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bóng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đèn</a:t>
            </a:r>
            <a:r>
              <a:rPr lang="en-US" sz="2400" dirty="0" smtClean="0">
                <a:solidFill>
                  <a:schemeClr val="bg1"/>
                </a:solidFill>
                <a:latin typeface="Times New Roman" panose="02020603050405020304" pitchFamily="18" charset="0"/>
                <a:cs typeface="Times New Roman" panose="02020603050405020304" pitchFamily="18" charset="0"/>
              </a:rPr>
              <a:t> LED </a:t>
            </a:r>
            <a:r>
              <a:rPr lang="en-US" sz="2400" dirty="0" err="1" smtClean="0">
                <a:solidFill>
                  <a:schemeClr val="bg1"/>
                </a:solidFill>
                <a:latin typeface="Times New Roman" panose="02020603050405020304" pitchFamily="18" charset="0"/>
                <a:cs typeface="Times New Roman" panose="02020603050405020304" pitchFamily="18" charset="0"/>
              </a:rPr>
              <a:t>có</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giá</a:t>
            </a:r>
            <a:r>
              <a:rPr lang="en-US" sz="2400" dirty="0" smtClean="0">
                <a:solidFill>
                  <a:schemeClr val="bg1"/>
                </a:solidFill>
                <a:latin typeface="Times New Roman" panose="02020603050405020304" pitchFamily="18" charset="0"/>
                <a:cs typeface="Times New Roman" panose="02020603050405020304" pitchFamily="18" charset="0"/>
              </a:rPr>
              <a:t> 96 000 </a:t>
            </a:r>
            <a:r>
              <a:rPr lang="en-US" sz="2400" dirty="0" err="1" smtClean="0">
                <a:solidFill>
                  <a:schemeClr val="bg1"/>
                </a:solidFill>
                <a:latin typeface="Times New Roman" panose="02020603050405020304" pitchFamily="18" charset="0"/>
                <a:cs typeface="Times New Roman" panose="02020603050405020304" pitchFamily="18" charset="0"/>
              </a:rPr>
              <a:t>đồng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thì</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nhà</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trường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phải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trả</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bao</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nhiêu</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tiền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mua</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số</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bóng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đèn</a:t>
            </a:r>
            <a:r>
              <a:rPr lang="en-US" sz="2400" dirty="0" smtClean="0">
                <a:solidFill>
                  <a:schemeClr val="bg1"/>
                </a:solidFill>
                <a:latin typeface="Times New Roman" panose="02020603050405020304" pitchFamily="18" charset="0"/>
                <a:cs typeface="Times New Roman" panose="02020603050405020304" pitchFamily="18" charset="0"/>
              </a:rPr>
              <a:t> LED </a:t>
            </a:r>
            <a:r>
              <a:rPr lang="en-US" sz="2400" dirty="0" err="1" smtClean="0">
                <a:solidFill>
                  <a:schemeClr val="bg1"/>
                </a:solidFill>
                <a:latin typeface="Times New Roman" panose="02020603050405020304" pitchFamily="18" charset="0"/>
                <a:cs typeface="Times New Roman" panose="02020603050405020304" pitchFamily="18" charset="0"/>
              </a:rPr>
              <a:t>để</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thay</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đủ</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cho</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tất</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cả</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các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phòng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học</a:t>
            </a:r>
            <a:r>
              <a:rPr lang="en-US" sz="2400" dirty="0" smtClean="0">
                <a:solidFill>
                  <a:schemeClr val="bg1"/>
                </a:solidFill>
                <a:latin typeface="Times New Roman" panose="02020603050405020304" pitchFamily="18" charset="0"/>
                <a:cs typeface="Times New Roman" panose="02020603050405020304" pitchFamily="18" charset="0"/>
              </a:rPr>
              <a:t>?</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5" name="Date Placeholder 5"/>
          <p:cNvSpPr>
            <a:spLocks noGrp="1"/>
          </p:cNvSpPr>
          <p:nvPr>
            <p:ph type="dt" sz="half" idx="10"/>
          </p:nvPr>
        </p:nvSpPr>
        <p:spPr>
          <a:xfrm>
            <a:off x="838200" y="6356350"/>
            <a:ext cx="1131278" cy="365125"/>
          </a:xfrm>
        </p:spPr>
        <p:txBody>
          <a:bodyPr/>
          <a:lstStyle/>
          <a:p>
            <a:fld id="{BD16FF5B-55B7-4959-B2CC-F3D0D8090996}" type="datetime10">
              <a:rPr lang="en-US" sz="2000" smtClean="0">
                <a:solidFill>
                  <a:srgbClr val="FF0000"/>
                </a:solidFill>
              </a:rPr>
              <a:t>08:21</a:t>
            </a:fld>
            <a:endParaRPr lang="en-US" sz="2000">
              <a:solidFill>
                <a:srgbClr val="FF0000"/>
              </a:solidFill>
            </a:endParaRPr>
          </a:p>
        </p:txBody>
      </p:sp>
    </p:spTree>
    <p:extLst>
      <p:ext uri="{BB962C8B-B14F-4D97-AF65-F5344CB8AC3E}">
        <p14:creationId xmlns:p14="http://schemas.microsoft.com/office/powerpoint/2010/main" val="45211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a:xfrm>
            <a:off x="497827" y="241207"/>
            <a:ext cx="11365164" cy="658642"/>
          </a:xfrm>
          <a:prstGeom prst="rect">
            <a:avLst/>
          </a:prstGeom>
        </p:spPr>
        <p:txBody>
          <a:bodyPr wrap="none">
            <a:spAutoFit/>
          </a:bodyPr>
          <a:lstStyle/>
          <a:p>
            <a:pPr algn="ctr">
              <a:lnSpc>
                <a:spcPct val="115000"/>
              </a:lnSpc>
              <a:spcAft>
                <a:spcPts val="0"/>
              </a:spcAft>
              <a:tabLst>
                <a:tab pos="355600" algn="l"/>
                <a:tab pos="2133600" algn="l"/>
                <a:tab pos="2400300" algn="l"/>
                <a:tab pos="2933700" algn="l"/>
              </a:tabLst>
            </a:pPr>
            <a:r>
              <a:rPr lang="nl-NL" sz="3200" b="1" dirty="0" smtClean="0">
                <a:solidFill>
                  <a:schemeClr val="bg1"/>
                </a:solidFill>
                <a:effectLst/>
                <a:latin typeface="Times New Roman" panose="02020603050405020304" pitchFamily="18" charset="0"/>
                <a:ea typeface="Times New Roman" panose="02020603050405020304" pitchFamily="18" charset="0"/>
              </a:rPr>
              <a:t>§5. PHÉP NHÂN VÀ PHÉP CHIA CÁC SỐ TỰ NHIÊN (Tiết 2)</a:t>
            </a:r>
            <a:endParaRPr lang="en-US" sz="3200" dirty="0">
              <a:solidFill>
                <a:schemeClr val="bg1"/>
              </a:solidFill>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a:off x="5378273" y="1163319"/>
            <a:ext cx="0" cy="509250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6437" y="899849"/>
            <a:ext cx="4898076" cy="461665"/>
          </a:xfrm>
          <a:prstGeom prst="rect">
            <a:avLst/>
          </a:prstGeom>
          <a:noFill/>
        </p:spPr>
        <p:txBody>
          <a:bodyPr wrap="square" rtlCol="0">
            <a:spAutoFit/>
          </a:bodyPr>
          <a:lstStyle/>
          <a:p>
            <a:r>
              <a:rPr lang="en-US" sz="2400" b="1" dirty="0" smtClean="0">
                <a:solidFill>
                  <a:srgbClr val="FFFF00"/>
                </a:solidFill>
                <a:latin typeface="Times New Roman" panose="02020603050405020304" pitchFamily="18" charset="0"/>
                <a:cs typeface="Times New Roman" panose="02020603050405020304" pitchFamily="18" charset="0"/>
              </a:rPr>
              <a:t>II. </a:t>
            </a:r>
            <a:r>
              <a:rPr lang="en-US" sz="2400" b="1" dirty="0" err="1" smtClean="0">
                <a:solidFill>
                  <a:srgbClr val="FFFF00"/>
                </a:solidFill>
                <a:latin typeface="Times New Roman" panose="02020603050405020304" pitchFamily="18" charset="0"/>
                <a:cs typeface="Times New Roman" panose="02020603050405020304" pitchFamily="18" charset="0"/>
              </a:rPr>
              <a:t>Phép</a:t>
            </a:r>
            <a:r>
              <a:rPr lang="en-US" sz="2400" b="1" dirty="0" smtClean="0">
                <a:solidFill>
                  <a:srgbClr val="FFFF00"/>
                </a:solidFill>
                <a:latin typeface="Times New Roman" panose="02020603050405020304" pitchFamily="18" charset="0"/>
                <a:cs typeface="Times New Roman" panose="02020603050405020304" pitchFamily="18" charset="0"/>
              </a:rPr>
              <a:t> chia </a:t>
            </a:r>
            <a:r>
              <a:rPr lang="en-US" sz="2400" b="1" dirty="0" err="1" smtClean="0">
                <a:solidFill>
                  <a:srgbClr val="FFFF00"/>
                </a:solidFill>
                <a:latin typeface="Times New Roman" panose="02020603050405020304" pitchFamily="18" charset="0"/>
                <a:cs typeface="Times New Roman" panose="02020603050405020304" pitchFamily="18" charset="0"/>
              </a:rPr>
              <a:t>hết</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và</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phép</a:t>
            </a:r>
            <a:r>
              <a:rPr lang="en-US" sz="2400" b="1" dirty="0" smtClean="0">
                <a:solidFill>
                  <a:srgbClr val="FFFF00"/>
                </a:solidFill>
                <a:latin typeface="Times New Roman" panose="02020603050405020304" pitchFamily="18" charset="0"/>
                <a:cs typeface="Times New Roman" panose="02020603050405020304" pitchFamily="18" charset="0"/>
              </a:rPr>
              <a:t> chia </a:t>
            </a:r>
            <a:r>
              <a:rPr lang="en-US" sz="2400" b="1" dirty="0" err="1" smtClean="0">
                <a:solidFill>
                  <a:srgbClr val="FFFF00"/>
                </a:solidFill>
                <a:latin typeface="Times New Roman" panose="02020603050405020304" pitchFamily="18" charset="0"/>
                <a:cs typeface="Times New Roman" panose="02020603050405020304" pitchFamily="18" charset="0"/>
              </a:rPr>
              <a:t>có</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dư</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596639" y="1279586"/>
            <a:ext cx="2794355" cy="492443"/>
          </a:xfrm>
          <a:prstGeom prst="rect">
            <a:avLst/>
          </a:prstGeom>
        </p:spPr>
        <p:txBody>
          <a:bodyPr wrap="none">
            <a:spAutoFit/>
          </a:bodyPr>
          <a:lstStyle/>
          <a:p>
            <a:pPr algn="just">
              <a:lnSpc>
                <a:spcPct val="130000"/>
              </a:lnSpc>
              <a:spcAft>
                <a:spcPts val="0"/>
              </a:spcAft>
            </a:pPr>
            <a:r>
              <a:rPr lang="en-US" sz="2000" b="1" dirty="0" smtClean="0">
                <a:solidFill>
                  <a:srgbClr val="FFFF00"/>
                </a:solidFill>
                <a:latin typeface="Times New Roman" panose="02020603050405020304" pitchFamily="18" charset="0"/>
                <a:ea typeface="Times New Roman" panose="02020603050405020304" pitchFamily="18" charset="0"/>
              </a:rPr>
              <a:t>1.  </a:t>
            </a:r>
            <a:r>
              <a:rPr lang="en-US" sz="2000" b="1" dirty="0">
                <a:solidFill>
                  <a:srgbClr val="FFFF00"/>
                </a:solidFill>
                <a:latin typeface="Times New Roman" panose="02020603050405020304" pitchFamily="18" charset="0"/>
                <a:ea typeface="Times New Roman" panose="02020603050405020304" pitchFamily="18" charset="0"/>
              </a:rPr>
              <a:t>Chia </a:t>
            </a:r>
            <a:r>
              <a:rPr lang="en-US" sz="2000" b="1" dirty="0" err="1">
                <a:solidFill>
                  <a:srgbClr val="FFFF00"/>
                </a:solidFill>
                <a:latin typeface="Times New Roman" panose="02020603050405020304" pitchFamily="18" charset="0"/>
                <a:ea typeface="Times New Roman" panose="02020603050405020304" pitchFamily="18" charset="0"/>
              </a:rPr>
              <a:t>hai</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số</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tự</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nhiên</a:t>
            </a:r>
            <a:r>
              <a:rPr lang="en-US" sz="2000" b="1" dirty="0">
                <a:solidFill>
                  <a:srgbClr val="FFFF00"/>
                </a:solidFill>
                <a:latin typeface="Times New Roman" panose="02020603050405020304" pitchFamily="18" charset="0"/>
                <a:ea typeface="Times New Roman" panose="02020603050405020304" pitchFamily="18" charset="0"/>
              </a:rPr>
              <a:t>:</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grpSp>
        <p:nvGrpSpPr>
          <p:cNvPr id="3" name="Group 2"/>
          <p:cNvGrpSpPr/>
          <p:nvPr/>
        </p:nvGrpSpPr>
        <p:grpSpPr>
          <a:xfrm>
            <a:off x="5439168" y="895548"/>
            <a:ext cx="6337935" cy="2357568"/>
            <a:chOff x="5439168" y="895548"/>
            <a:chExt cx="6337935" cy="2357568"/>
          </a:xfrm>
        </p:grpSpPr>
        <p:sp>
          <p:nvSpPr>
            <p:cNvPr id="25" name="Rectangle 24"/>
            <p:cNvSpPr/>
            <p:nvPr/>
          </p:nvSpPr>
          <p:spPr>
            <a:xfrm>
              <a:off x="5896807" y="895548"/>
              <a:ext cx="5880296" cy="2357568"/>
            </a:xfrm>
            <a:prstGeom prst="rect">
              <a:avLst/>
            </a:prstGeom>
          </p:spPr>
          <p:txBody>
            <a:bodyPr wrap="square">
              <a:spAutoFit/>
            </a:bodyPr>
            <a:lstStyle/>
            <a:p>
              <a:pPr algn="just">
                <a:lnSpc>
                  <a:spcPct val="115000"/>
                </a:lnSpc>
                <a:spcAft>
                  <a:spcPts val="0"/>
                </a:spcAft>
                <a:tabLst>
                  <a:tab pos="2743200" algn="ctr"/>
                  <a:tab pos="5486400" algn="r"/>
                  <a:tab pos="457200" algn="l"/>
                  <a:tab pos="2743200" algn="ctr"/>
                  <a:tab pos="3086100" algn="l"/>
                  <a:tab pos="5486400" algn="r"/>
                </a:tabLst>
              </a:pPr>
              <a:r>
                <a:rPr lang="en-US" sz="2800" b="1" dirty="0" err="1" smtClean="0">
                  <a:solidFill>
                    <a:srgbClr val="FF0000"/>
                  </a:solidFill>
                  <a:latin typeface="Times New Roman" panose="02020603050405020304" pitchFamily="18" charset="0"/>
                  <a:ea typeface="Times New Roman" panose="02020603050405020304" pitchFamily="18" charset="0"/>
                </a:rPr>
                <a:t>Phiếu</a:t>
              </a:r>
              <a:r>
                <a:rPr lang="en-US" sz="2800" b="1" dirty="0" smtClean="0">
                  <a:solidFill>
                    <a:srgbClr val="FF0000"/>
                  </a:solidFill>
                  <a:latin typeface="Times New Roman" panose="02020603050405020304" pitchFamily="18" charset="0"/>
                  <a:ea typeface="Times New Roman" panose="02020603050405020304" pitchFamily="18" charset="0"/>
                </a:rPr>
                <a:t> </a:t>
              </a:r>
              <a:r>
                <a:rPr lang="en-US" sz="2800" b="1" dirty="0" err="1" smtClean="0">
                  <a:solidFill>
                    <a:srgbClr val="FF0000"/>
                  </a:solidFill>
                  <a:latin typeface="Times New Roman" panose="02020603050405020304" pitchFamily="18" charset="0"/>
                  <a:ea typeface="Times New Roman" panose="02020603050405020304" pitchFamily="18" charset="0"/>
                </a:rPr>
                <a:t>học</a:t>
              </a:r>
              <a:r>
                <a:rPr lang="en-US" sz="2800" b="1" dirty="0" smtClean="0">
                  <a:solidFill>
                    <a:srgbClr val="FF0000"/>
                  </a:solidFill>
                  <a:latin typeface="Times New Roman" panose="02020603050405020304" pitchFamily="18" charset="0"/>
                  <a:ea typeface="Times New Roman" panose="02020603050405020304" pitchFamily="18" charset="0"/>
                </a:rPr>
                <a:t> </a:t>
              </a:r>
              <a:r>
                <a:rPr lang="en-US" sz="2800" b="1" dirty="0" err="1" smtClean="0">
                  <a:solidFill>
                    <a:srgbClr val="FF0000"/>
                  </a:solidFill>
                  <a:latin typeface="Times New Roman" panose="02020603050405020304" pitchFamily="18" charset="0"/>
                  <a:ea typeface="Times New Roman" panose="02020603050405020304" pitchFamily="18" charset="0"/>
                </a:rPr>
                <a:t>tập</a:t>
              </a:r>
              <a:r>
                <a:rPr lang="en-US" sz="2800" b="1" dirty="0" smtClean="0">
                  <a:solidFill>
                    <a:srgbClr val="FF0000"/>
                  </a:solidFill>
                  <a:latin typeface="Times New Roman" panose="02020603050405020304" pitchFamily="18" charset="0"/>
                  <a:ea typeface="Times New Roman" panose="02020603050405020304" pitchFamily="18" charset="0"/>
                </a:rPr>
                <a:t> </a:t>
              </a:r>
              <a:r>
                <a:rPr lang="en-US" sz="2800" b="1" dirty="0" err="1" smtClean="0">
                  <a:solidFill>
                    <a:srgbClr val="FF0000"/>
                  </a:solidFill>
                  <a:latin typeface="Times New Roman" panose="02020603050405020304" pitchFamily="18" charset="0"/>
                  <a:ea typeface="Times New Roman" panose="02020603050405020304" pitchFamily="18" charset="0"/>
                </a:rPr>
                <a:t>số</a:t>
              </a:r>
              <a:r>
                <a:rPr lang="en-US" sz="2800" b="1" dirty="0" smtClean="0">
                  <a:solidFill>
                    <a:srgbClr val="FF0000"/>
                  </a:solidFill>
                  <a:latin typeface="Times New Roman" panose="02020603050405020304" pitchFamily="18" charset="0"/>
                  <a:ea typeface="Times New Roman" panose="02020603050405020304" pitchFamily="18" charset="0"/>
                </a:rPr>
                <a:t> 2: </a:t>
              </a:r>
              <a:endParaRPr lang="en-US" sz="2800" dirty="0" smtClean="0">
                <a:solidFill>
                  <a:srgbClr val="FF0000"/>
                </a:solidFill>
                <a:latin typeface="Times New Roman" panose="02020603050405020304" pitchFamily="18" charset="0"/>
                <a:ea typeface="Times New Roman" panose="02020603050405020304" pitchFamily="18" charset="0"/>
              </a:endParaRPr>
            </a:p>
            <a:p>
              <a:pPr indent="228600" algn="just">
                <a:lnSpc>
                  <a:spcPct val="115000"/>
                </a:lnSpc>
                <a:spcAft>
                  <a:spcPts val="0"/>
                </a:spcAft>
                <a:tabLst>
                  <a:tab pos="2743200" algn="ctr"/>
                  <a:tab pos="5486400" algn="r"/>
                  <a:tab pos="457200" algn="l"/>
                  <a:tab pos="2743200" algn="ctr"/>
                  <a:tab pos="4492625" algn="l"/>
                  <a:tab pos="4921885" algn="l"/>
                  <a:tab pos="5367020" algn="l"/>
                  <a:tab pos="5486400" algn="r"/>
                </a:tabLst>
              </a:pPr>
              <a:r>
                <a:rPr lang="nl-NL" sz="2000" b="1" dirty="0" smtClean="0">
                  <a:solidFill>
                    <a:srgbClr val="FFC000"/>
                  </a:solidFill>
                  <a:latin typeface="Times New Roman" panose="02020603050405020304" pitchFamily="18" charset="0"/>
                  <a:ea typeface="Times New Roman" panose="02020603050405020304" pitchFamily="18" charset="0"/>
                </a:rPr>
                <a:t>Câu </a:t>
              </a:r>
              <a:r>
                <a:rPr lang="nl-NL" sz="2000" b="1" dirty="0">
                  <a:solidFill>
                    <a:srgbClr val="FFC000"/>
                  </a:solidFill>
                  <a:latin typeface="Times New Roman" panose="02020603050405020304" pitchFamily="18" charset="0"/>
                  <a:ea typeface="Times New Roman" panose="02020603050405020304" pitchFamily="18" charset="0"/>
                </a:rPr>
                <a:t>1</a:t>
              </a:r>
              <a:r>
                <a:rPr lang="nl-NL" sz="2000" dirty="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Thực</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hiện</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các</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phép</a:t>
              </a:r>
              <a:r>
                <a:rPr lang="en-US" sz="2000" dirty="0" smtClean="0">
                  <a:solidFill>
                    <a:schemeClr val="bg1"/>
                  </a:solidFill>
                  <a:latin typeface="Times New Roman" panose="02020603050405020304" pitchFamily="18" charset="0"/>
                  <a:ea typeface="Times New Roman" panose="02020603050405020304" pitchFamily="18" charset="0"/>
                </a:rPr>
                <a:t> chia</a:t>
              </a:r>
            </a:p>
            <a:p>
              <a:pPr indent="228600" algn="just">
                <a:lnSpc>
                  <a:spcPct val="115000"/>
                </a:lnSpc>
                <a:spcAft>
                  <a:spcPts val="0"/>
                </a:spcAft>
                <a:tabLst>
                  <a:tab pos="2743200" algn="ctr"/>
                  <a:tab pos="5486400" algn="r"/>
                  <a:tab pos="457200" algn="l"/>
                  <a:tab pos="2743200" algn="ctr"/>
                  <a:tab pos="4492625" algn="l"/>
                  <a:tab pos="4921885" algn="l"/>
                  <a:tab pos="5367020" algn="l"/>
                  <a:tab pos="5486400" algn="r"/>
                </a:tabLst>
              </a:pPr>
              <a:r>
                <a:rPr lang="en-US" sz="2000" dirty="0" smtClean="0">
                  <a:solidFill>
                    <a:schemeClr val="bg1"/>
                  </a:solidFill>
                  <a:latin typeface="Times New Roman" panose="02020603050405020304" pitchFamily="18" charset="0"/>
                  <a:ea typeface="Times New Roman" panose="02020603050405020304" pitchFamily="18" charset="0"/>
                </a:rPr>
                <a:t>        a) 196 : 7                b) 215 : 18</a:t>
              </a:r>
              <a:endParaRPr lang="en-US" sz="2000" dirty="0">
                <a:solidFill>
                  <a:schemeClr val="bg1"/>
                </a:solidFill>
                <a:latin typeface="Times New Roman" panose="02020603050405020304" pitchFamily="18" charset="0"/>
                <a:ea typeface="Times New Roman" panose="02020603050405020304" pitchFamily="18" charset="0"/>
              </a:endParaRPr>
            </a:p>
            <a:p>
              <a:pPr indent="228600" algn="just">
                <a:lnSpc>
                  <a:spcPct val="115000"/>
                </a:lnSpc>
                <a:spcAft>
                  <a:spcPts val="0"/>
                </a:spcAft>
                <a:tabLst>
                  <a:tab pos="2743200" algn="ctr"/>
                  <a:tab pos="5486400" algn="r"/>
                  <a:tab pos="457200" algn="l"/>
                  <a:tab pos="2743200" algn="ctr"/>
                  <a:tab pos="4492625" algn="l"/>
                  <a:tab pos="4921885" algn="l"/>
                  <a:tab pos="5367020" algn="l"/>
                  <a:tab pos="5486400" algn="r"/>
                </a:tabLst>
              </a:pPr>
              <a:r>
                <a:rPr lang="nl-NL" sz="2000" b="1" dirty="0">
                  <a:solidFill>
                    <a:srgbClr val="FFC000"/>
                  </a:solidFill>
                  <a:latin typeface="Times New Roman" panose="02020603050405020304" pitchFamily="18" charset="0"/>
                  <a:ea typeface="Times New Roman" panose="02020603050405020304" pitchFamily="18" charset="0"/>
                </a:rPr>
                <a:t>Câu 2</a:t>
              </a:r>
              <a:r>
                <a:rPr lang="nl-NL" sz="2000" dirty="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Trong</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hai</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phép</a:t>
              </a:r>
              <a:r>
                <a:rPr lang="en-US" sz="2000" dirty="0" smtClean="0">
                  <a:solidFill>
                    <a:schemeClr val="bg1"/>
                  </a:solidFill>
                  <a:latin typeface="Times New Roman" panose="02020603050405020304" pitchFamily="18" charset="0"/>
                  <a:ea typeface="Times New Roman" panose="02020603050405020304" pitchFamily="18" charset="0"/>
                </a:rPr>
                <a:t> chia </a:t>
              </a:r>
              <a:r>
                <a:rPr lang="en-US" sz="2000" dirty="0" err="1" smtClean="0">
                  <a:solidFill>
                    <a:schemeClr val="bg1"/>
                  </a:solidFill>
                  <a:latin typeface="Times New Roman" panose="02020603050405020304" pitchFamily="18" charset="0"/>
                  <a:ea typeface="Times New Roman" panose="02020603050405020304" pitchFamily="18" charset="0"/>
                </a:rPr>
                <a:t>trên</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hãy</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chỉ</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ra</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phép</a:t>
              </a:r>
              <a:r>
                <a:rPr lang="en-US" sz="2000" dirty="0" smtClean="0">
                  <a:solidFill>
                    <a:schemeClr val="bg1"/>
                  </a:solidFill>
                  <a:latin typeface="Times New Roman" panose="02020603050405020304" pitchFamily="18" charset="0"/>
                  <a:ea typeface="Times New Roman" panose="02020603050405020304" pitchFamily="18" charset="0"/>
                </a:rPr>
                <a:t> chia </a:t>
              </a:r>
              <a:r>
                <a:rPr lang="en-US" sz="2000" dirty="0" err="1" smtClean="0">
                  <a:solidFill>
                    <a:schemeClr val="bg1"/>
                  </a:solidFill>
                  <a:latin typeface="Times New Roman" panose="02020603050405020304" pitchFamily="18" charset="0"/>
                  <a:ea typeface="Times New Roman" panose="02020603050405020304" pitchFamily="18" charset="0"/>
                </a:rPr>
                <a:t>hết</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và</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phép</a:t>
              </a:r>
              <a:r>
                <a:rPr lang="en-US" sz="2000" dirty="0" smtClean="0">
                  <a:solidFill>
                    <a:schemeClr val="bg1"/>
                  </a:solidFill>
                  <a:latin typeface="Times New Roman" panose="02020603050405020304" pitchFamily="18" charset="0"/>
                  <a:ea typeface="Times New Roman" panose="02020603050405020304" pitchFamily="18" charset="0"/>
                </a:rPr>
                <a:t> chia </a:t>
              </a:r>
              <a:r>
                <a:rPr lang="en-US" sz="2000" dirty="0" err="1" smtClean="0">
                  <a:solidFill>
                    <a:schemeClr val="bg1"/>
                  </a:solidFill>
                  <a:latin typeface="Times New Roman" panose="02020603050405020304" pitchFamily="18" charset="0"/>
                  <a:ea typeface="Times New Roman" panose="02020603050405020304" pitchFamily="18" charset="0"/>
                </a:rPr>
                <a:t>có</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dư</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Trong</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mỗi</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trường</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hợp</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hãy</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cho</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biết</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số</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bị</a:t>
              </a:r>
              <a:r>
                <a:rPr lang="en-US" sz="2000" dirty="0" smtClean="0">
                  <a:solidFill>
                    <a:schemeClr val="bg1"/>
                  </a:solidFill>
                  <a:latin typeface="Times New Roman" panose="02020603050405020304" pitchFamily="18" charset="0"/>
                  <a:ea typeface="Times New Roman" panose="02020603050405020304" pitchFamily="18" charset="0"/>
                </a:rPr>
                <a:t> chia, </a:t>
              </a:r>
              <a:r>
                <a:rPr lang="en-US" sz="2000" dirty="0" err="1" smtClean="0">
                  <a:solidFill>
                    <a:schemeClr val="bg1"/>
                  </a:solidFill>
                  <a:latin typeface="Times New Roman" panose="02020603050405020304" pitchFamily="18" charset="0"/>
                  <a:ea typeface="Times New Roman" panose="02020603050405020304" pitchFamily="18" charset="0"/>
                </a:rPr>
                <a:t>số</a:t>
              </a:r>
              <a:r>
                <a:rPr lang="en-US" sz="2000" dirty="0" smtClean="0">
                  <a:solidFill>
                    <a:schemeClr val="bg1"/>
                  </a:solidFill>
                  <a:latin typeface="Times New Roman" panose="02020603050405020304" pitchFamily="18" charset="0"/>
                  <a:ea typeface="Times New Roman" panose="02020603050405020304" pitchFamily="18" charset="0"/>
                </a:rPr>
                <a:t> chia, </a:t>
              </a:r>
              <a:r>
                <a:rPr lang="en-US" sz="2000" dirty="0" err="1" smtClean="0">
                  <a:solidFill>
                    <a:schemeClr val="bg1"/>
                  </a:solidFill>
                  <a:latin typeface="Times New Roman" panose="02020603050405020304" pitchFamily="18" charset="0"/>
                  <a:ea typeface="Times New Roman" panose="02020603050405020304" pitchFamily="18" charset="0"/>
                </a:rPr>
                <a:t>thương</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và</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số</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dư</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nếu</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có</a:t>
              </a:r>
              <a:r>
                <a:rPr lang="en-US" sz="2000" dirty="0" smtClean="0">
                  <a:solidFill>
                    <a:schemeClr val="bg1"/>
                  </a:solidFill>
                  <a:latin typeface="Times New Roman" panose="02020603050405020304" pitchFamily="18" charset="0"/>
                  <a:ea typeface="Times New Roman" panose="02020603050405020304" pitchFamily="18" charset="0"/>
                </a:rPr>
                <a:t>)</a:t>
              </a:r>
              <a:r>
                <a:rPr lang="nl-NL" sz="2000" dirty="0">
                  <a:solidFill>
                    <a:schemeClr val="bg1"/>
                  </a:solidFill>
                  <a:latin typeface="Times New Roman" panose="02020603050405020304" pitchFamily="18" charset="0"/>
                  <a:ea typeface="Times New Roman" panose="02020603050405020304" pitchFamily="18" charset="0"/>
                </a:rPr>
                <a:t>		</a:t>
              </a:r>
              <a:endParaRPr lang="en-US" sz="2000" dirty="0">
                <a:solidFill>
                  <a:schemeClr val="bg1"/>
                </a:solidFill>
                <a:effectLst/>
                <a:latin typeface="Times New Roman" panose="02020603050405020304" pitchFamily="18" charset="0"/>
                <a:ea typeface="Times New Roman" panose="02020603050405020304" pitchFamily="18" charset="0"/>
              </a:endParaRPr>
            </a:p>
          </p:txBody>
        </p:sp>
        <p:pic>
          <p:nvPicPr>
            <p:cNvPr id="26" name="Picture 25"/>
            <p:cNvPicPr>
              <a:picLocks noChangeAspect="1"/>
            </p:cNvPicPr>
            <p:nvPr/>
          </p:nvPicPr>
          <p:blipFill>
            <a:blip r:embed="rId3"/>
            <a:stretch>
              <a:fillRect/>
            </a:stretch>
          </p:blipFill>
          <p:spPr>
            <a:xfrm>
              <a:off x="5439168" y="979956"/>
              <a:ext cx="485775" cy="609600"/>
            </a:xfrm>
            <a:prstGeom prst="rect">
              <a:avLst/>
            </a:prstGeom>
          </p:spPr>
        </p:pic>
      </p:grpSp>
      <p:sp>
        <p:nvSpPr>
          <p:cNvPr id="51" name="TextBox 50"/>
          <p:cNvSpPr txBox="1"/>
          <p:nvPr/>
        </p:nvSpPr>
        <p:spPr>
          <a:xfrm>
            <a:off x="5653919" y="3253116"/>
            <a:ext cx="736242" cy="400110"/>
          </a:xfrm>
          <a:prstGeom prst="rect">
            <a:avLst/>
          </a:prstGeom>
          <a:noFill/>
        </p:spPr>
        <p:txBody>
          <a:bodyPr wrap="square" rtlCol="0">
            <a:spAutoFit/>
          </a:bodyPr>
          <a:lstStyle/>
          <a:p>
            <a:r>
              <a:rPr lang="en-US" sz="2000" b="1" dirty="0" err="1" smtClean="0">
                <a:solidFill>
                  <a:srgbClr val="FF0000"/>
                </a:solidFill>
                <a:latin typeface="Times New Roman" panose="02020603050405020304" pitchFamily="18" charset="0"/>
                <a:cs typeface="Times New Roman" panose="02020603050405020304" pitchFamily="18" charset="0"/>
              </a:rPr>
              <a:t>Giải</a:t>
            </a:r>
            <a:endParaRPr lang="en-US" sz="2000" b="1" dirty="0">
              <a:solidFill>
                <a:srgbClr val="FF0000"/>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6022040" y="3700439"/>
            <a:ext cx="2038639" cy="1932850"/>
            <a:chOff x="6022040" y="3700439"/>
            <a:chExt cx="2038639" cy="1932850"/>
          </a:xfrm>
        </p:grpSpPr>
        <p:grpSp>
          <p:nvGrpSpPr>
            <p:cNvPr id="50" name="Group 49"/>
            <p:cNvGrpSpPr/>
            <p:nvPr/>
          </p:nvGrpSpPr>
          <p:grpSpPr>
            <a:xfrm>
              <a:off x="6445338" y="3700439"/>
              <a:ext cx="1615341" cy="1631216"/>
              <a:chOff x="6445338" y="3808045"/>
              <a:chExt cx="1615341" cy="1631216"/>
            </a:xfrm>
          </p:grpSpPr>
          <p:cxnSp>
            <p:nvCxnSpPr>
              <p:cNvPr id="36" name="Straight Connector 35"/>
              <p:cNvCxnSpPr/>
              <p:nvPr/>
            </p:nvCxnSpPr>
            <p:spPr>
              <a:xfrm>
                <a:off x="6445338" y="4445391"/>
                <a:ext cx="686873"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6445338" y="3808045"/>
                <a:ext cx="1615341" cy="1631216"/>
                <a:chOff x="5896807" y="3784209"/>
                <a:chExt cx="1615341" cy="1631216"/>
              </a:xfrm>
            </p:grpSpPr>
            <p:sp>
              <p:nvSpPr>
                <p:cNvPr id="9" name="TextBox 8"/>
                <p:cNvSpPr txBox="1"/>
                <p:nvPr/>
              </p:nvSpPr>
              <p:spPr>
                <a:xfrm>
                  <a:off x="5896807" y="3784209"/>
                  <a:ext cx="1615341" cy="1631216"/>
                </a:xfrm>
                <a:prstGeom prst="rect">
                  <a:avLst/>
                </a:prstGeom>
                <a:noFill/>
              </p:spPr>
              <p:txBody>
                <a:bodyPr wrap="square" rtlCol="0">
                  <a:spAutoFit/>
                </a:bodyPr>
                <a:lstStyle/>
                <a:p>
                  <a:pPr marL="342900" indent="-342900">
                    <a:buAutoNum type="arabicPlain" startAt="196"/>
                  </a:pPr>
                  <a:r>
                    <a:rPr lang="en-US" sz="2000" dirty="0" smtClean="0">
                      <a:solidFill>
                        <a:schemeClr val="bg1"/>
                      </a:solidFill>
                      <a:latin typeface="Times New Roman" panose="02020603050405020304" pitchFamily="18" charset="0"/>
                      <a:cs typeface="Times New Roman" panose="02020603050405020304" pitchFamily="18" charset="0"/>
                    </a:rPr>
                    <a:t>      7</a:t>
                  </a:r>
                </a:p>
                <a:p>
                  <a:pPr marL="342900" indent="-342900">
                    <a:buAutoNum type="arabicPlain" startAt="14"/>
                  </a:pPr>
                  <a:r>
                    <a:rPr lang="en-US" sz="2000" dirty="0" smtClean="0">
                      <a:solidFill>
                        <a:schemeClr val="bg1"/>
                      </a:solidFill>
                      <a:latin typeface="Times New Roman" panose="02020603050405020304" pitchFamily="18" charset="0"/>
                      <a:cs typeface="Times New Roman" panose="02020603050405020304" pitchFamily="18" charset="0"/>
                    </a:rPr>
                    <a:t>      28</a:t>
                  </a:r>
                </a:p>
                <a:p>
                  <a:r>
                    <a:rPr lang="en-US" sz="2000" dirty="0" smtClean="0">
                      <a:solidFill>
                        <a:schemeClr val="bg1"/>
                      </a:solidFill>
                      <a:latin typeface="Times New Roman" panose="02020603050405020304" pitchFamily="18" charset="0"/>
                      <a:cs typeface="Times New Roman" panose="02020603050405020304" pitchFamily="18" charset="0"/>
                    </a:rPr>
                    <a:t>  56</a:t>
                  </a:r>
                </a:p>
                <a:p>
                  <a:r>
                    <a:rPr lang="en-US" sz="2000" dirty="0">
                      <a:solidFill>
                        <a:schemeClr val="bg1"/>
                      </a:solidFill>
                      <a:latin typeface="Times New Roman" panose="02020603050405020304" pitchFamily="18" charset="0"/>
                      <a:cs typeface="Times New Roman" panose="02020603050405020304" pitchFamily="18" charset="0"/>
                    </a:rPr>
                    <a:t> </a:t>
                  </a:r>
                  <a:r>
                    <a:rPr lang="en-US" sz="2000" dirty="0" smtClean="0">
                      <a:solidFill>
                        <a:schemeClr val="bg1"/>
                      </a:solidFill>
                      <a:latin typeface="Times New Roman" panose="02020603050405020304" pitchFamily="18" charset="0"/>
                      <a:cs typeface="Times New Roman" panose="02020603050405020304" pitchFamily="18" charset="0"/>
                    </a:rPr>
                    <a:t> 56</a:t>
                  </a:r>
                </a:p>
                <a:p>
                  <a:r>
                    <a:rPr lang="en-US" sz="2000" dirty="0">
                      <a:solidFill>
                        <a:schemeClr val="bg1"/>
                      </a:solidFill>
                      <a:latin typeface="Times New Roman" panose="02020603050405020304" pitchFamily="18" charset="0"/>
                      <a:cs typeface="Times New Roman" panose="02020603050405020304" pitchFamily="18" charset="0"/>
                    </a:rPr>
                    <a:t> </a:t>
                  </a:r>
                  <a:r>
                    <a:rPr lang="en-US" sz="2000" dirty="0" smtClean="0">
                      <a:solidFill>
                        <a:schemeClr val="bg1"/>
                      </a:solidFill>
                      <a:latin typeface="Times New Roman" panose="02020603050405020304" pitchFamily="18" charset="0"/>
                      <a:cs typeface="Times New Roman" panose="02020603050405020304" pitchFamily="18" charset="0"/>
                    </a:rPr>
                    <a:t>   0</a:t>
                  </a:r>
                  <a:endParaRPr lang="en-US" sz="2000" dirty="0">
                    <a:solidFill>
                      <a:schemeClr val="bg1"/>
                    </a:solidFill>
                    <a:latin typeface="Times New Roman" panose="02020603050405020304" pitchFamily="18" charset="0"/>
                    <a:cs typeface="Times New Roman" panose="02020603050405020304" pitchFamily="18" charset="0"/>
                  </a:endParaRPr>
                </a:p>
              </p:txBody>
            </p:sp>
            <p:cxnSp>
              <p:nvCxnSpPr>
                <p:cNvPr id="30" name="Straight Connector 29"/>
                <p:cNvCxnSpPr/>
                <p:nvPr/>
              </p:nvCxnSpPr>
              <p:spPr>
                <a:xfrm>
                  <a:off x="6583680" y="3882683"/>
                  <a:ext cx="0" cy="1406769"/>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83680" y="4121834"/>
                  <a:ext cx="5064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896807" y="5022166"/>
                  <a:ext cx="686873" cy="14068"/>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52" name="TextBox 51"/>
            <p:cNvSpPr txBox="1"/>
            <p:nvPr/>
          </p:nvSpPr>
          <p:spPr>
            <a:xfrm>
              <a:off x="6022040" y="5233179"/>
              <a:ext cx="2038639" cy="400110"/>
            </a:xfrm>
            <a:prstGeom prst="rect">
              <a:avLst/>
            </a:prstGeom>
            <a:noFill/>
          </p:spPr>
          <p:txBody>
            <a:bodyPr wrap="square" rtlCol="0">
              <a:spAutoFit/>
            </a:bodyPr>
            <a:lstStyle/>
            <a:p>
              <a:r>
                <a:rPr lang="en-US" sz="2000" dirty="0" err="1" smtClean="0">
                  <a:solidFill>
                    <a:schemeClr val="bg1"/>
                  </a:solidFill>
                  <a:latin typeface="Times New Roman" panose="02020603050405020304" pitchFamily="18" charset="0"/>
                  <a:cs typeface="Times New Roman" panose="02020603050405020304" pitchFamily="18" charset="0"/>
                </a:rPr>
                <a:t>Vậy</a:t>
              </a:r>
              <a:r>
                <a:rPr lang="en-US" sz="2000" dirty="0" smtClean="0">
                  <a:solidFill>
                    <a:schemeClr val="bg1"/>
                  </a:solidFill>
                  <a:latin typeface="Times New Roman" panose="02020603050405020304" pitchFamily="18" charset="0"/>
                  <a:cs typeface="Times New Roman" panose="02020603050405020304" pitchFamily="18" charset="0"/>
                </a:rPr>
                <a:t> 196 : 7 = 28</a:t>
              </a:r>
              <a:endParaRPr lang="en-US" sz="2000" dirty="0">
                <a:solidFill>
                  <a:schemeClr val="bg1"/>
                </a:solidFill>
                <a:latin typeface="Times New Roman" panose="02020603050405020304" pitchFamily="18" charset="0"/>
                <a:cs typeface="Times New Roman" panose="02020603050405020304" pitchFamily="18" charset="0"/>
              </a:endParaRPr>
            </a:p>
          </p:txBody>
        </p:sp>
      </p:grpSp>
      <p:grpSp>
        <p:nvGrpSpPr>
          <p:cNvPr id="11" name="Group 10"/>
          <p:cNvGrpSpPr/>
          <p:nvPr/>
        </p:nvGrpSpPr>
        <p:grpSpPr>
          <a:xfrm>
            <a:off x="8567225" y="3658553"/>
            <a:ext cx="2926080" cy="1924541"/>
            <a:chOff x="8567225" y="3658553"/>
            <a:chExt cx="2926080" cy="1924541"/>
          </a:xfrm>
        </p:grpSpPr>
        <p:grpSp>
          <p:nvGrpSpPr>
            <p:cNvPr id="49" name="Group 48"/>
            <p:cNvGrpSpPr/>
            <p:nvPr/>
          </p:nvGrpSpPr>
          <p:grpSpPr>
            <a:xfrm>
              <a:off x="9073661" y="3658553"/>
              <a:ext cx="1195754" cy="1631216"/>
              <a:chOff x="9509760" y="3784209"/>
              <a:chExt cx="1195754" cy="1631216"/>
            </a:xfrm>
          </p:grpSpPr>
          <p:cxnSp>
            <p:nvCxnSpPr>
              <p:cNvPr id="42" name="Straight Connector 41"/>
              <p:cNvCxnSpPr/>
              <p:nvPr/>
            </p:nvCxnSpPr>
            <p:spPr>
              <a:xfrm>
                <a:off x="10107637" y="4121834"/>
                <a:ext cx="471267"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9509760" y="3784209"/>
                <a:ext cx="1195754" cy="1631216"/>
                <a:chOff x="8285871" y="3784209"/>
                <a:chExt cx="1195754" cy="1631216"/>
              </a:xfrm>
            </p:grpSpPr>
            <p:sp>
              <p:nvSpPr>
                <p:cNvPr id="10" name="TextBox 9"/>
                <p:cNvSpPr txBox="1"/>
                <p:nvPr/>
              </p:nvSpPr>
              <p:spPr>
                <a:xfrm>
                  <a:off x="8285871" y="3784209"/>
                  <a:ext cx="1195754" cy="1631216"/>
                </a:xfrm>
                <a:prstGeom prst="rect">
                  <a:avLst/>
                </a:prstGeom>
                <a:noFill/>
              </p:spPr>
              <p:txBody>
                <a:bodyPr wrap="square" rtlCol="0">
                  <a:spAutoFit/>
                </a:bodyPr>
                <a:lstStyle/>
                <a:p>
                  <a:pPr marL="342900" indent="-342900">
                    <a:buAutoNum type="arabicPlain" startAt="215"/>
                  </a:pPr>
                  <a:r>
                    <a:rPr lang="en-US" sz="2000" dirty="0" smtClean="0">
                      <a:solidFill>
                        <a:schemeClr val="bg1"/>
                      </a:solidFill>
                      <a:latin typeface="Times New Roman" panose="02020603050405020304" pitchFamily="18" charset="0"/>
                      <a:cs typeface="Times New Roman" panose="02020603050405020304" pitchFamily="18" charset="0"/>
                    </a:rPr>
                    <a:t>    18</a:t>
                  </a:r>
                </a:p>
                <a:p>
                  <a:pPr marL="342900" indent="-342900">
                    <a:buAutoNum type="arabicPlain" startAt="18"/>
                  </a:pPr>
                  <a:r>
                    <a:rPr lang="en-US" sz="2000" dirty="0" smtClean="0">
                      <a:solidFill>
                        <a:schemeClr val="bg1"/>
                      </a:solidFill>
                      <a:latin typeface="Times New Roman" panose="02020603050405020304" pitchFamily="18" charset="0"/>
                      <a:cs typeface="Times New Roman" panose="02020603050405020304" pitchFamily="18" charset="0"/>
                    </a:rPr>
                    <a:t>     11</a:t>
                  </a:r>
                </a:p>
                <a:p>
                  <a:r>
                    <a:rPr lang="en-US" sz="2000" dirty="0" smtClean="0">
                      <a:solidFill>
                        <a:schemeClr val="bg1"/>
                      </a:solidFill>
                      <a:latin typeface="Times New Roman" panose="02020603050405020304" pitchFamily="18" charset="0"/>
                      <a:cs typeface="Times New Roman" panose="02020603050405020304" pitchFamily="18" charset="0"/>
                    </a:rPr>
                    <a:t>  35</a:t>
                  </a:r>
                </a:p>
                <a:p>
                  <a:r>
                    <a:rPr lang="en-US" sz="2000" dirty="0">
                      <a:solidFill>
                        <a:schemeClr val="bg1"/>
                      </a:solidFill>
                      <a:latin typeface="Times New Roman" panose="02020603050405020304" pitchFamily="18" charset="0"/>
                      <a:cs typeface="Times New Roman" panose="02020603050405020304" pitchFamily="18" charset="0"/>
                    </a:rPr>
                    <a:t> </a:t>
                  </a:r>
                  <a:r>
                    <a:rPr lang="en-US" sz="2000" dirty="0" smtClean="0">
                      <a:solidFill>
                        <a:schemeClr val="bg1"/>
                      </a:solidFill>
                      <a:latin typeface="Times New Roman" panose="02020603050405020304" pitchFamily="18" charset="0"/>
                      <a:cs typeface="Times New Roman" panose="02020603050405020304" pitchFamily="18" charset="0"/>
                    </a:rPr>
                    <a:t> 18</a:t>
                  </a:r>
                </a:p>
                <a:p>
                  <a:r>
                    <a:rPr lang="en-US" sz="2000" dirty="0">
                      <a:solidFill>
                        <a:schemeClr val="bg1"/>
                      </a:solidFill>
                      <a:latin typeface="Times New Roman" panose="02020603050405020304" pitchFamily="18" charset="0"/>
                      <a:cs typeface="Times New Roman" panose="02020603050405020304" pitchFamily="18" charset="0"/>
                    </a:rPr>
                    <a:t> </a:t>
                  </a:r>
                  <a:r>
                    <a:rPr lang="en-US" sz="2000" dirty="0" smtClean="0">
                      <a:solidFill>
                        <a:schemeClr val="bg1"/>
                      </a:solidFill>
                      <a:latin typeface="Times New Roman" panose="02020603050405020304" pitchFamily="18" charset="0"/>
                      <a:cs typeface="Times New Roman" panose="02020603050405020304" pitchFamily="18" charset="0"/>
                    </a:rPr>
                    <a:t> 17</a:t>
                  </a:r>
                  <a:endParaRPr lang="en-US" sz="2000" dirty="0">
                    <a:solidFill>
                      <a:schemeClr val="bg1"/>
                    </a:solidFill>
                    <a:latin typeface="Times New Roman" panose="02020603050405020304" pitchFamily="18" charset="0"/>
                    <a:cs typeface="Times New Roman" panose="02020603050405020304" pitchFamily="18" charset="0"/>
                  </a:endParaRPr>
                </a:p>
              </p:txBody>
            </p:sp>
            <p:cxnSp>
              <p:nvCxnSpPr>
                <p:cNvPr id="40" name="Straight Connector 39"/>
                <p:cNvCxnSpPr>
                  <a:stCxn id="10" idx="0"/>
                </p:cNvCxnSpPr>
                <p:nvPr/>
              </p:nvCxnSpPr>
              <p:spPr>
                <a:xfrm>
                  <a:off x="8883748" y="3784209"/>
                  <a:ext cx="0" cy="1505243"/>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285871" y="4445391"/>
                  <a:ext cx="5510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8384345" y="5022166"/>
                  <a:ext cx="452610" cy="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53" name="TextBox 52"/>
            <p:cNvSpPr txBox="1"/>
            <p:nvPr/>
          </p:nvSpPr>
          <p:spPr>
            <a:xfrm>
              <a:off x="8567225" y="5182984"/>
              <a:ext cx="2926080" cy="400110"/>
            </a:xfrm>
            <a:prstGeom prst="rect">
              <a:avLst/>
            </a:prstGeom>
            <a:noFill/>
          </p:spPr>
          <p:txBody>
            <a:bodyPr wrap="square" rtlCol="0">
              <a:spAutoFit/>
            </a:bodyPr>
            <a:lstStyle/>
            <a:p>
              <a:r>
                <a:rPr lang="en-US" sz="2000" dirty="0" err="1" smtClean="0">
                  <a:solidFill>
                    <a:schemeClr val="bg1"/>
                  </a:solidFill>
                  <a:latin typeface="Times New Roman" panose="02020603050405020304" pitchFamily="18" charset="0"/>
                  <a:cs typeface="Times New Roman" panose="02020603050405020304" pitchFamily="18" charset="0"/>
                </a:rPr>
                <a:t>Vậy</a:t>
              </a:r>
              <a:r>
                <a:rPr lang="en-US" sz="2000" dirty="0" smtClean="0">
                  <a:solidFill>
                    <a:schemeClr val="bg1"/>
                  </a:solidFill>
                  <a:latin typeface="Times New Roman" panose="02020603050405020304" pitchFamily="18" charset="0"/>
                  <a:cs typeface="Times New Roman" panose="02020603050405020304" pitchFamily="18" charset="0"/>
                </a:rPr>
                <a:t> 215 : 18 = 11 (</a:t>
              </a:r>
              <a:r>
                <a:rPr lang="en-US" sz="2000" dirty="0" err="1" smtClean="0">
                  <a:solidFill>
                    <a:schemeClr val="bg1"/>
                  </a:solidFill>
                  <a:latin typeface="Times New Roman" panose="02020603050405020304" pitchFamily="18" charset="0"/>
                  <a:cs typeface="Times New Roman" panose="02020603050405020304" pitchFamily="18" charset="0"/>
                </a:rPr>
                <a:t>dư</a:t>
              </a:r>
              <a:r>
                <a:rPr lang="en-US" sz="2000" dirty="0" smtClean="0">
                  <a:solidFill>
                    <a:schemeClr val="bg1"/>
                  </a:solidFill>
                  <a:latin typeface="Times New Roman" panose="02020603050405020304" pitchFamily="18" charset="0"/>
                  <a:cs typeface="Times New Roman" panose="02020603050405020304" pitchFamily="18" charset="0"/>
                </a:rPr>
                <a:t> 17)</a:t>
              </a:r>
              <a:endParaRPr lang="en-US" sz="2000" dirty="0">
                <a:solidFill>
                  <a:schemeClr val="bg1"/>
                </a:solidFill>
                <a:latin typeface="Times New Roman" panose="02020603050405020304" pitchFamily="18" charset="0"/>
                <a:cs typeface="Times New Roman" panose="02020603050405020304" pitchFamily="18" charset="0"/>
              </a:endParaRPr>
            </a:p>
          </p:txBody>
        </p:sp>
      </p:grpSp>
      <p:sp>
        <p:nvSpPr>
          <p:cNvPr id="54" name="TextBox 53"/>
          <p:cNvSpPr txBox="1"/>
          <p:nvPr/>
        </p:nvSpPr>
        <p:spPr>
          <a:xfrm>
            <a:off x="5653919" y="3653226"/>
            <a:ext cx="880415" cy="369332"/>
          </a:xfrm>
          <a:prstGeom prst="rect">
            <a:avLst/>
          </a:prstGeom>
          <a:noFill/>
        </p:spPr>
        <p:txBody>
          <a:bodyPr wrap="square" rtlCol="0">
            <a:spAutoFit/>
          </a:bodyPr>
          <a:lstStyle/>
          <a:p>
            <a:r>
              <a:rPr lang="en-US" b="1" dirty="0" err="1" smtClean="0">
                <a:solidFill>
                  <a:srgbClr val="FFC000"/>
                </a:solidFill>
                <a:latin typeface="Times New Roman" panose="02020603050405020304" pitchFamily="18" charset="0"/>
                <a:cs typeface="Times New Roman" panose="02020603050405020304" pitchFamily="18" charset="0"/>
              </a:rPr>
              <a:t>Câu</a:t>
            </a:r>
            <a:r>
              <a:rPr lang="en-US" b="1" dirty="0" smtClean="0">
                <a:solidFill>
                  <a:srgbClr val="FFC000"/>
                </a:solidFill>
                <a:latin typeface="Times New Roman" panose="02020603050405020304" pitchFamily="18" charset="0"/>
                <a:cs typeface="Times New Roman" panose="02020603050405020304" pitchFamily="18" charset="0"/>
              </a:rPr>
              <a:t> 1:</a:t>
            </a:r>
            <a:endParaRPr lang="en-US" b="1" dirty="0">
              <a:solidFill>
                <a:srgbClr val="FFC000"/>
              </a:solidFill>
              <a:latin typeface="Times New Roman" panose="02020603050405020304" pitchFamily="18" charset="0"/>
              <a:cs typeface="Times New Roman" panose="02020603050405020304" pitchFamily="18" charset="0"/>
            </a:endParaRPr>
          </a:p>
        </p:txBody>
      </p:sp>
      <p:sp>
        <p:nvSpPr>
          <p:cNvPr id="55" name="TextBox 54"/>
          <p:cNvSpPr txBox="1"/>
          <p:nvPr/>
        </p:nvSpPr>
        <p:spPr>
          <a:xfrm>
            <a:off x="5753686" y="5753686"/>
            <a:ext cx="6023417" cy="707886"/>
          </a:xfrm>
          <a:prstGeom prst="rect">
            <a:avLst/>
          </a:prstGeom>
          <a:noFill/>
        </p:spPr>
        <p:txBody>
          <a:bodyPr wrap="square" rtlCol="0">
            <a:spAutoFit/>
          </a:bodyPr>
          <a:lstStyle/>
          <a:p>
            <a:r>
              <a:rPr lang="en-US" sz="2000" dirty="0" err="1" smtClean="0">
                <a:solidFill>
                  <a:srgbClr val="FFC000"/>
                </a:solidFill>
                <a:latin typeface="Times New Roman" panose="02020603050405020304" pitchFamily="18" charset="0"/>
                <a:cs typeface="Times New Roman" panose="02020603050405020304" pitchFamily="18" charset="0"/>
              </a:rPr>
              <a:t>Câu</a:t>
            </a:r>
            <a:r>
              <a:rPr lang="en-US" sz="2000" dirty="0" smtClean="0">
                <a:solidFill>
                  <a:srgbClr val="FFC000"/>
                </a:solidFill>
                <a:latin typeface="Times New Roman" panose="02020603050405020304" pitchFamily="18" charset="0"/>
                <a:cs typeface="Times New Roman" panose="02020603050405020304" pitchFamily="18" charset="0"/>
              </a:rPr>
              <a:t> 2</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Có</a:t>
            </a:r>
            <a:r>
              <a:rPr lang="en-US" sz="2000" dirty="0" smtClean="0">
                <a:solidFill>
                  <a:schemeClr val="bg1"/>
                </a:solidFill>
                <a:latin typeface="Times New Roman" panose="02020603050405020304" pitchFamily="18" charset="0"/>
                <a:cs typeface="Times New Roman" panose="02020603050405020304" pitchFamily="18" charset="0"/>
              </a:rPr>
              <a:t> 196 : 7 </a:t>
            </a:r>
            <a:r>
              <a:rPr lang="en-US" sz="2000" dirty="0" err="1" smtClean="0">
                <a:solidFill>
                  <a:schemeClr val="bg1"/>
                </a:solidFill>
                <a:latin typeface="Times New Roman" panose="02020603050405020304" pitchFamily="18" charset="0"/>
                <a:cs typeface="Times New Roman" panose="02020603050405020304" pitchFamily="18" charset="0"/>
              </a:rPr>
              <a:t>là</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phép</a:t>
            </a:r>
            <a:r>
              <a:rPr lang="en-US" sz="2000" dirty="0" smtClean="0">
                <a:solidFill>
                  <a:schemeClr val="bg1"/>
                </a:solidFill>
                <a:latin typeface="Times New Roman" panose="02020603050405020304" pitchFamily="18" charset="0"/>
                <a:cs typeface="Times New Roman" panose="02020603050405020304" pitchFamily="18" charset="0"/>
              </a:rPr>
              <a:t> chia </a:t>
            </a:r>
            <a:r>
              <a:rPr lang="en-US" sz="2000" dirty="0" err="1" smtClean="0">
                <a:solidFill>
                  <a:schemeClr val="bg1"/>
                </a:solidFill>
                <a:latin typeface="Times New Roman" panose="02020603050405020304" pitchFamily="18" charset="0"/>
                <a:cs typeface="Times New Roman" panose="02020603050405020304" pitchFamily="18" charset="0"/>
              </a:rPr>
              <a:t>hết</a:t>
            </a:r>
            <a:endParaRPr lang="en-US" sz="2000" dirty="0" smtClean="0">
              <a:solidFill>
                <a:schemeClr val="bg1"/>
              </a:solidFill>
              <a:latin typeface="Times New Roman" panose="02020603050405020304" pitchFamily="18" charset="0"/>
              <a:cs typeface="Times New Roman" panose="02020603050405020304" pitchFamily="18" charset="0"/>
            </a:endParaRPr>
          </a:p>
          <a:p>
            <a:r>
              <a:rPr lang="en-US" sz="2000" dirty="0">
                <a:solidFill>
                  <a:schemeClr val="bg1"/>
                </a:solidFill>
                <a:latin typeface="Times New Roman" panose="02020603050405020304" pitchFamily="18" charset="0"/>
                <a:cs typeface="Times New Roman" panose="02020603050405020304" pitchFamily="18" charset="0"/>
              </a:rPr>
              <a:t> </a:t>
            </a:r>
            <a:r>
              <a:rPr lang="en-US" sz="2000" dirty="0" smtClean="0">
                <a:solidFill>
                  <a:schemeClr val="bg1"/>
                </a:solidFill>
                <a:latin typeface="Times New Roman" panose="02020603050405020304" pitchFamily="18" charset="0"/>
                <a:cs typeface="Times New Roman" panose="02020603050405020304" pitchFamily="18" charset="0"/>
              </a:rPr>
              <a:t>                 215 : 18 </a:t>
            </a:r>
            <a:r>
              <a:rPr lang="en-US" sz="2000" dirty="0" err="1" smtClean="0">
                <a:solidFill>
                  <a:schemeClr val="bg1"/>
                </a:solidFill>
                <a:latin typeface="Times New Roman" panose="02020603050405020304" pitchFamily="18" charset="0"/>
                <a:cs typeface="Times New Roman" panose="02020603050405020304" pitchFamily="18" charset="0"/>
              </a:rPr>
              <a:t>là</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phép</a:t>
            </a:r>
            <a:r>
              <a:rPr lang="en-US" sz="2000" dirty="0" smtClean="0">
                <a:solidFill>
                  <a:schemeClr val="bg1"/>
                </a:solidFill>
                <a:latin typeface="Times New Roman" panose="02020603050405020304" pitchFamily="18" charset="0"/>
                <a:cs typeface="Times New Roman" panose="02020603050405020304" pitchFamily="18" charset="0"/>
              </a:rPr>
              <a:t> chia </a:t>
            </a:r>
            <a:r>
              <a:rPr lang="en-US" sz="2000" dirty="0" err="1" smtClean="0">
                <a:solidFill>
                  <a:schemeClr val="bg1"/>
                </a:solidFill>
                <a:latin typeface="Times New Roman" panose="02020603050405020304" pitchFamily="18" charset="0"/>
                <a:cs typeface="Times New Roman" panose="02020603050405020304" pitchFamily="18" charset="0"/>
              </a:rPr>
              <a:t>có</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dư</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56" name="TextBox 55"/>
          <p:cNvSpPr txBox="1"/>
          <p:nvPr/>
        </p:nvSpPr>
        <p:spPr>
          <a:xfrm>
            <a:off x="596639" y="1772029"/>
            <a:ext cx="4524001" cy="400110"/>
          </a:xfrm>
          <a:prstGeom prst="rect">
            <a:avLst/>
          </a:prstGeom>
          <a:noFill/>
        </p:spPr>
        <p:txBody>
          <a:bodyPr wrap="square" rtlCol="0">
            <a:spAutoFit/>
          </a:bodyPr>
          <a:lstStyle/>
          <a:p>
            <a:r>
              <a:rPr lang="pt-BR" sz="2000" b="1" dirty="0">
                <a:solidFill>
                  <a:srgbClr val="FFFF00"/>
                </a:solidFill>
                <a:latin typeface="Times New Roman" panose="02020603050405020304" pitchFamily="18" charset="0"/>
                <a:cs typeface="Times New Roman" panose="02020603050405020304" pitchFamily="18" charset="0"/>
              </a:rPr>
              <a:t>a = b. q + r  </a:t>
            </a:r>
            <a:r>
              <a:rPr lang="pt-BR" sz="2000" b="1" dirty="0" smtClean="0">
                <a:solidFill>
                  <a:srgbClr val="FFFF00"/>
                </a:solidFill>
                <a:latin typeface="Times New Roman" panose="02020603050405020304" pitchFamily="18" charset="0"/>
                <a:cs typeface="Times New Roman" panose="02020603050405020304" pitchFamily="18" charset="0"/>
              </a:rPr>
              <a:t>(0 </a:t>
            </a:r>
            <a:r>
              <a:rPr lang="en-US" sz="2000" b="1" dirty="0">
                <a:solidFill>
                  <a:srgbClr val="FFFF00"/>
                </a:solidFill>
                <a:latin typeface="Times New Roman" panose="02020603050405020304" pitchFamily="18" charset="0"/>
                <a:cs typeface="Times New Roman" panose="02020603050405020304" pitchFamily="18" charset="0"/>
                <a:sym typeface="Symbol" panose="05050102010706020507" pitchFamily="18" charset="2"/>
              </a:rPr>
              <a:t></a:t>
            </a:r>
            <a:r>
              <a:rPr lang="pt-BR" sz="2000" b="1" dirty="0">
                <a:solidFill>
                  <a:srgbClr val="FFFF00"/>
                </a:solidFill>
                <a:latin typeface="Times New Roman" panose="02020603050405020304" pitchFamily="18" charset="0"/>
                <a:cs typeface="Times New Roman" panose="02020603050405020304" pitchFamily="18" charset="0"/>
              </a:rPr>
              <a:t> r &lt; b)</a:t>
            </a:r>
            <a:endParaRPr lang="en-US" sz="2000" dirty="0">
              <a:solidFill>
                <a:srgbClr val="FFFF00"/>
              </a:solidFill>
              <a:latin typeface="Times New Roman" panose="02020603050405020304" pitchFamily="18" charset="0"/>
              <a:cs typeface="Times New Roman" panose="02020603050405020304" pitchFamily="18" charset="0"/>
            </a:endParaRPr>
          </a:p>
        </p:txBody>
      </p:sp>
      <p:sp>
        <p:nvSpPr>
          <p:cNvPr id="58" name="Rectangle 57"/>
          <p:cNvSpPr/>
          <p:nvPr/>
        </p:nvSpPr>
        <p:spPr>
          <a:xfrm>
            <a:off x="406094" y="2202849"/>
            <a:ext cx="6096000" cy="1692771"/>
          </a:xfrm>
          <a:prstGeom prst="rect">
            <a:avLst/>
          </a:prstGeom>
        </p:spPr>
        <p:txBody>
          <a:bodyPr>
            <a:spAutoFit/>
          </a:bodyPr>
          <a:lstStyle/>
          <a:p>
            <a:pPr>
              <a:lnSpc>
                <a:spcPct val="130000"/>
              </a:lnSpc>
              <a:spcAft>
                <a:spcPts val="0"/>
              </a:spcAft>
            </a:pP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+Nếu r = 0 thì ta có phép chia </a:t>
            </a:r>
            <a:r>
              <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hết</a:t>
            </a:r>
            <a:r>
              <a:rPr lang="en-US"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 </a:t>
            </a: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b = q</a:t>
            </a:r>
            <a:endPar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Nếu r </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0 thì ta có phép chia có dư  </a:t>
            </a:r>
            <a:endPar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 </a:t>
            </a: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b = q ( dư r)</a:t>
            </a:r>
            <a:endPar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Box 1"/>
          <p:cNvSpPr txBox="1"/>
          <p:nvPr/>
        </p:nvSpPr>
        <p:spPr>
          <a:xfrm>
            <a:off x="596639" y="4319735"/>
            <a:ext cx="4330203" cy="707886"/>
          </a:xfrm>
          <a:prstGeom prst="rect">
            <a:avLst/>
          </a:prstGeom>
          <a:noFill/>
        </p:spPr>
        <p:txBody>
          <a:bodyPr wrap="square" rtlCol="0">
            <a:spAutoFit/>
          </a:bodyPr>
          <a:lstStyle/>
          <a:p>
            <a:r>
              <a:rPr lang="en-US" sz="2000" dirty="0" smtClean="0">
                <a:solidFill>
                  <a:srgbClr val="FFC000"/>
                </a:solidFill>
                <a:latin typeface="Times New Roman" panose="02020603050405020304" pitchFamily="18" charset="0"/>
                <a:cs typeface="Times New Roman" panose="02020603050405020304" pitchFamily="18" charset="0"/>
              </a:rPr>
              <a:t>? </a:t>
            </a:r>
            <a:r>
              <a:rPr lang="en-US" sz="2000" dirty="0" err="1" smtClean="0">
                <a:solidFill>
                  <a:srgbClr val="FFC000"/>
                </a:solidFill>
                <a:latin typeface="Times New Roman" panose="02020603050405020304" pitchFamily="18" charset="0"/>
                <a:cs typeface="Times New Roman" panose="02020603050405020304" pitchFamily="18" charset="0"/>
              </a:rPr>
              <a:t>Em</a:t>
            </a:r>
            <a:r>
              <a:rPr lang="en-US" sz="2000" dirty="0" smtClean="0">
                <a:solidFill>
                  <a:srgbClr val="FFC000"/>
                </a:solidFill>
                <a:latin typeface="Times New Roman" panose="02020603050405020304" pitchFamily="18" charset="0"/>
                <a:cs typeface="Times New Roman" panose="02020603050405020304" pitchFamily="18" charset="0"/>
              </a:rPr>
              <a:t> </a:t>
            </a:r>
            <a:r>
              <a:rPr lang="en-US" sz="2000" dirty="0" err="1" smtClean="0">
                <a:solidFill>
                  <a:srgbClr val="FFC000"/>
                </a:solidFill>
                <a:latin typeface="Times New Roman" panose="02020603050405020304" pitchFamily="18" charset="0"/>
                <a:cs typeface="Times New Roman" panose="02020603050405020304" pitchFamily="18" charset="0"/>
              </a:rPr>
              <a:t>có</a:t>
            </a:r>
            <a:r>
              <a:rPr lang="en-US" sz="2000" dirty="0" smtClean="0">
                <a:solidFill>
                  <a:srgbClr val="FFC000"/>
                </a:solidFill>
                <a:latin typeface="Times New Roman" panose="02020603050405020304" pitchFamily="18" charset="0"/>
                <a:cs typeface="Times New Roman" panose="02020603050405020304" pitchFamily="18" charset="0"/>
              </a:rPr>
              <a:t> </a:t>
            </a:r>
            <a:r>
              <a:rPr lang="en-US" sz="2000" dirty="0" err="1" smtClean="0">
                <a:solidFill>
                  <a:srgbClr val="FFC000"/>
                </a:solidFill>
                <a:latin typeface="Times New Roman" panose="02020603050405020304" pitchFamily="18" charset="0"/>
                <a:cs typeface="Times New Roman" panose="02020603050405020304" pitchFamily="18" charset="0"/>
              </a:rPr>
              <a:t>nhận</a:t>
            </a:r>
            <a:r>
              <a:rPr lang="en-US" sz="2000" dirty="0" smtClean="0">
                <a:solidFill>
                  <a:srgbClr val="FFC000"/>
                </a:solidFill>
                <a:latin typeface="Times New Roman" panose="02020603050405020304" pitchFamily="18" charset="0"/>
                <a:cs typeface="Times New Roman" panose="02020603050405020304" pitchFamily="18" charset="0"/>
              </a:rPr>
              <a:t> </a:t>
            </a:r>
            <a:r>
              <a:rPr lang="en-US" sz="2000" dirty="0" err="1" smtClean="0">
                <a:solidFill>
                  <a:srgbClr val="FFC000"/>
                </a:solidFill>
                <a:latin typeface="Times New Roman" panose="02020603050405020304" pitchFamily="18" charset="0"/>
                <a:cs typeface="Times New Roman" panose="02020603050405020304" pitchFamily="18" charset="0"/>
              </a:rPr>
              <a:t>xét</a:t>
            </a:r>
            <a:r>
              <a:rPr lang="en-US" sz="2000" dirty="0" smtClean="0">
                <a:solidFill>
                  <a:srgbClr val="FFC000"/>
                </a:solidFill>
                <a:latin typeface="Times New Roman" panose="02020603050405020304" pitchFamily="18" charset="0"/>
                <a:cs typeface="Times New Roman" panose="02020603050405020304" pitchFamily="18" charset="0"/>
              </a:rPr>
              <a:t> </a:t>
            </a:r>
            <a:r>
              <a:rPr lang="en-US" sz="2000" dirty="0" err="1" smtClean="0">
                <a:solidFill>
                  <a:srgbClr val="FFC000"/>
                </a:solidFill>
                <a:latin typeface="Times New Roman" panose="02020603050405020304" pitchFamily="18" charset="0"/>
                <a:cs typeface="Times New Roman" panose="02020603050405020304" pitchFamily="18" charset="0"/>
              </a:rPr>
              <a:t>gì</a:t>
            </a:r>
            <a:r>
              <a:rPr lang="en-US" sz="2000" dirty="0" smtClean="0">
                <a:solidFill>
                  <a:srgbClr val="FFC000"/>
                </a:solidFill>
                <a:latin typeface="Times New Roman" panose="02020603050405020304" pitchFamily="18" charset="0"/>
                <a:cs typeface="Times New Roman" panose="02020603050405020304" pitchFamily="18" charset="0"/>
              </a:rPr>
              <a:t> </a:t>
            </a:r>
            <a:r>
              <a:rPr lang="en-US" sz="2000" dirty="0" err="1" smtClean="0">
                <a:solidFill>
                  <a:srgbClr val="FFC000"/>
                </a:solidFill>
                <a:latin typeface="Times New Roman" panose="02020603050405020304" pitchFamily="18" charset="0"/>
                <a:cs typeface="Times New Roman" panose="02020603050405020304" pitchFamily="18" charset="0"/>
              </a:rPr>
              <a:t>về</a:t>
            </a:r>
            <a:r>
              <a:rPr lang="en-US" sz="2000" dirty="0" smtClean="0">
                <a:solidFill>
                  <a:srgbClr val="FFC000"/>
                </a:solidFill>
                <a:latin typeface="Times New Roman" panose="02020603050405020304" pitchFamily="18" charset="0"/>
                <a:cs typeface="Times New Roman" panose="02020603050405020304" pitchFamily="18" charset="0"/>
              </a:rPr>
              <a:t> </a:t>
            </a:r>
            <a:r>
              <a:rPr lang="en-US" sz="2000" dirty="0" err="1" smtClean="0">
                <a:solidFill>
                  <a:srgbClr val="FFC000"/>
                </a:solidFill>
                <a:latin typeface="Times New Roman" panose="02020603050405020304" pitchFamily="18" charset="0"/>
                <a:cs typeface="Times New Roman" panose="02020603050405020304" pitchFamily="18" charset="0"/>
              </a:rPr>
              <a:t>số</a:t>
            </a:r>
            <a:r>
              <a:rPr lang="en-US" sz="2000" dirty="0" smtClean="0">
                <a:solidFill>
                  <a:srgbClr val="FFC000"/>
                </a:solidFill>
                <a:latin typeface="Times New Roman" panose="02020603050405020304" pitchFamily="18" charset="0"/>
                <a:cs typeface="Times New Roman" panose="02020603050405020304" pitchFamily="18" charset="0"/>
              </a:rPr>
              <a:t> </a:t>
            </a:r>
            <a:r>
              <a:rPr lang="en-US" sz="2000" dirty="0" err="1" smtClean="0">
                <a:solidFill>
                  <a:srgbClr val="FFC000"/>
                </a:solidFill>
                <a:latin typeface="Times New Roman" panose="02020603050405020304" pitchFamily="18" charset="0"/>
                <a:cs typeface="Times New Roman" panose="02020603050405020304" pitchFamily="18" charset="0"/>
              </a:rPr>
              <a:t>dư</a:t>
            </a:r>
            <a:r>
              <a:rPr lang="en-US" sz="2000" dirty="0" smtClean="0">
                <a:solidFill>
                  <a:srgbClr val="FFC000"/>
                </a:solidFill>
                <a:latin typeface="Times New Roman" panose="02020603050405020304" pitchFamily="18" charset="0"/>
                <a:cs typeface="Times New Roman" panose="02020603050405020304" pitchFamily="18" charset="0"/>
              </a:rPr>
              <a:t> </a:t>
            </a:r>
            <a:r>
              <a:rPr lang="en-US" sz="2000" dirty="0" err="1" smtClean="0">
                <a:solidFill>
                  <a:srgbClr val="FFC000"/>
                </a:solidFill>
                <a:latin typeface="Times New Roman" panose="02020603050405020304" pitchFamily="18" charset="0"/>
                <a:cs typeface="Times New Roman" panose="02020603050405020304" pitchFamily="18" charset="0"/>
              </a:rPr>
              <a:t>và</a:t>
            </a:r>
            <a:r>
              <a:rPr lang="en-US" sz="2000" dirty="0" smtClean="0">
                <a:solidFill>
                  <a:srgbClr val="FFC000"/>
                </a:solidFill>
                <a:latin typeface="Times New Roman" panose="02020603050405020304" pitchFamily="18" charset="0"/>
                <a:cs typeface="Times New Roman" panose="02020603050405020304" pitchFamily="18" charset="0"/>
              </a:rPr>
              <a:t> </a:t>
            </a:r>
            <a:r>
              <a:rPr lang="en-US" sz="2000" dirty="0" err="1" smtClean="0">
                <a:solidFill>
                  <a:srgbClr val="FFC000"/>
                </a:solidFill>
                <a:latin typeface="Times New Roman" panose="02020603050405020304" pitchFamily="18" charset="0"/>
                <a:cs typeface="Times New Roman" panose="02020603050405020304" pitchFamily="18" charset="0"/>
              </a:rPr>
              <a:t>số</a:t>
            </a:r>
            <a:r>
              <a:rPr lang="en-US" sz="2000" dirty="0" smtClean="0">
                <a:solidFill>
                  <a:srgbClr val="FFC000"/>
                </a:solidFill>
                <a:latin typeface="Times New Roman" panose="02020603050405020304" pitchFamily="18" charset="0"/>
                <a:cs typeface="Times New Roman" panose="02020603050405020304" pitchFamily="18" charset="0"/>
              </a:rPr>
              <a:t> chia </a:t>
            </a:r>
            <a:r>
              <a:rPr lang="en-US" sz="2000" dirty="0" err="1" smtClean="0">
                <a:solidFill>
                  <a:srgbClr val="FFC000"/>
                </a:solidFill>
                <a:latin typeface="Times New Roman" panose="02020603050405020304" pitchFamily="18" charset="0"/>
                <a:cs typeface="Times New Roman" panose="02020603050405020304" pitchFamily="18" charset="0"/>
              </a:rPr>
              <a:t>trong</a:t>
            </a:r>
            <a:r>
              <a:rPr lang="en-US" sz="2000" dirty="0" smtClean="0">
                <a:solidFill>
                  <a:srgbClr val="FFC000"/>
                </a:solidFill>
                <a:latin typeface="Times New Roman" panose="02020603050405020304" pitchFamily="18" charset="0"/>
                <a:cs typeface="Times New Roman" panose="02020603050405020304" pitchFamily="18" charset="0"/>
              </a:rPr>
              <a:t> </a:t>
            </a:r>
            <a:r>
              <a:rPr lang="en-US" sz="2000" dirty="0" err="1" smtClean="0">
                <a:solidFill>
                  <a:srgbClr val="FFC000"/>
                </a:solidFill>
                <a:latin typeface="Times New Roman" panose="02020603050405020304" pitchFamily="18" charset="0"/>
                <a:cs typeface="Times New Roman" panose="02020603050405020304" pitchFamily="18" charset="0"/>
              </a:rPr>
              <a:t>phép</a:t>
            </a:r>
            <a:r>
              <a:rPr lang="en-US" sz="2000" dirty="0" smtClean="0">
                <a:solidFill>
                  <a:srgbClr val="FFC000"/>
                </a:solidFill>
                <a:latin typeface="Times New Roman" panose="02020603050405020304" pitchFamily="18" charset="0"/>
                <a:cs typeface="Times New Roman" panose="02020603050405020304" pitchFamily="18" charset="0"/>
              </a:rPr>
              <a:t> chia </a:t>
            </a:r>
            <a:r>
              <a:rPr lang="en-US" sz="2000" dirty="0" err="1" smtClean="0">
                <a:solidFill>
                  <a:srgbClr val="FFC000"/>
                </a:solidFill>
                <a:latin typeface="Times New Roman" panose="02020603050405020304" pitchFamily="18" charset="0"/>
                <a:cs typeface="Times New Roman" panose="02020603050405020304" pitchFamily="18" charset="0"/>
              </a:rPr>
              <a:t>có</a:t>
            </a:r>
            <a:r>
              <a:rPr lang="en-US" sz="2000" dirty="0" smtClean="0">
                <a:solidFill>
                  <a:srgbClr val="FFC000"/>
                </a:solidFill>
                <a:latin typeface="Times New Roman" panose="02020603050405020304" pitchFamily="18" charset="0"/>
                <a:cs typeface="Times New Roman" panose="02020603050405020304" pitchFamily="18" charset="0"/>
              </a:rPr>
              <a:t> </a:t>
            </a:r>
            <a:r>
              <a:rPr lang="en-US" sz="2000" dirty="0" err="1" smtClean="0">
                <a:solidFill>
                  <a:srgbClr val="FFC000"/>
                </a:solidFill>
                <a:latin typeface="Times New Roman" panose="02020603050405020304" pitchFamily="18" charset="0"/>
                <a:cs typeface="Times New Roman" panose="02020603050405020304" pitchFamily="18" charset="0"/>
              </a:rPr>
              <a:t>dư</a:t>
            </a:r>
            <a:r>
              <a:rPr lang="en-US" sz="2000" dirty="0" smtClean="0">
                <a:solidFill>
                  <a:srgbClr val="FFC000"/>
                </a:solidFill>
                <a:latin typeface="Times New Roman" panose="02020603050405020304" pitchFamily="18" charset="0"/>
                <a:cs typeface="Times New Roman" panose="02020603050405020304" pitchFamily="18" charset="0"/>
              </a:rPr>
              <a:t>?</a:t>
            </a:r>
            <a:endParaRPr lang="en-US" sz="2000" dirty="0">
              <a:solidFill>
                <a:srgbClr val="FFC000"/>
              </a:solidFill>
              <a:latin typeface="Times New Roman" panose="02020603050405020304" pitchFamily="18" charset="0"/>
              <a:cs typeface="Times New Roman" panose="02020603050405020304" pitchFamily="18" charset="0"/>
            </a:endParaRPr>
          </a:p>
        </p:txBody>
      </p:sp>
      <p:sp>
        <p:nvSpPr>
          <p:cNvPr id="33" name="Date Placeholder 5"/>
          <p:cNvSpPr>
            <a:spLocks noGrp="1"/>
          </p:cNvSpPr>
          <p:nvPr>
            <p:ph type="dt" sz="half" idx="10"/>
          </p:nvPr>
        </p:nvSpPr>
        <p:spPr>
          <a:xfrm>
            <a:off x="838200" y="6356350"/>
            <a:ext cx="1131278" cy="365125"/>
          </a:xfrm>
        </p:spPr>
        <p:txBody>
          <a:bodyPr/>
          <a:lstStyle/>
          <a:p>
            <a:fld id="{BD16FF5B-55B7-4959-B2CC-F3D0D8090996}" type="datetime10">
              <a:rPr lang="en-US" sz="2000" smtClean="0">
                <a:solidFill>
                  <a:srgbClr val="FF0000"/>
                </a:solidFill>
              </a:rPr>
              <a:t>08:21</a:t>
            </a:fld>
            <a:endParaRPr lang="en-US" sz="2000">
              <a:solidFill>
                <a:srgbClr val="FF0000"/>
              </a:solidFill>
            </a:endParaRPr>
          </a:p>
        </p:txBody>
      </p:sp>
    </p:spTree>
    <p:extLst>
      <p:ext uri="{BB962C8B-B14F-4D97-AF65-F5344CB8AC3E}">
        <p14:creationId xmlns:p14="http://schemas.microsoft.com/office/powerpoint/2010/main" val="362335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1000"/>
                                        <p:tgtEl>
                                          <p:spTgt spid="54"/>
                                        </p:tgtEl>
                                      </p:cBhvr>
                                    </p:animEffect>
                                    <p:anim calcmode="lin" valueType="num">
                                      <p:cBhvr>
                                        <p:cTn id="25" dur="1000" fill="hold"/>
                                        <p:tgtEl>
                                          <p:spTgt spid="54"/>
                                        </p:tgtEl>
                                        <p:attrNameLst>
                                          <p:attrName>ppt_x</p:attrName>
                                        </p:attrNameLst>
                                      </p:cBhvr>
                                      <p:tavLst>
                                        <p:tav tm="0">
                                          <p:val>
                                            <p:strVal val="#ppt_x"/>
                                          </p:val>
                                        </p:tav>
                                        <p:tav tm="100000">
                                          <p:val>
                                            <p:strVal val="#ppt_x"/>
                                          </p:val>
                                        </p:tav>
                                      </p:tavLst>
                                    </p:anim>
                                    <p:anim calcmode="lin" valueType="num">
                                      <p:cBhvr>
                                        <p:cTn id="26"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fade">
                                      <p:cBhvr>
                                        <p:cTn id="45" dur="1000"/>
                                        <p:tgtEl>
                                          <p:spTgt spid="55"/>
                                        </p:tgtEl>
                                      </p:cBhvr>
                                    </p:animEffect>
                                    <p:anim calcmode="lin" valueType="num">
                                      <p:cBhvr>
                                        <p:cTn id="46" dur="1000" fill="hold"/>
                                        <p:tgtEl>
                                          <p:spTgt spid="55"/>
                                        </p:tgtEl>
                                        <p:attrNameLst>
                                          <p:attrName>ppt_x</p:attrName>
                                        </p:attrNameLst>
                                      </p:cBhvr>
                                      <p:tavLst>
                                        <p:tav tm="0">
                                          <p:val>
                                            <p:strVal val="#ppt_x"/>
                                          </p:val>
                                        </p:tav>
                                        <p:tav tm="100000">
                                          <p:val>
                                            <p:strVal val="#ppt_x"/>
                                          </p:val>
                                        </p:tav>
                                      </p:tavLst>
                                    </p:anim>
                                    <p:anim calcmode="lin" valueType="num">
                                      <p:cBhvr>
                                        <p:cTn id="47"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down)">
                                      <p:cBhvr>
                                        <p:cTn id="52" dur="5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56"/>
                                        </p:tgtEl>
                                        <p:attrNameLst>
                                          <p:attrName>style.visibility</p:attrName>
                                        </p:attrNameLst>
                                      </p:cBhvr>
                                      <p:to>
                                        <p:strVal val="visible"/>
                                      </p:to>
                                    </p:set>
                                    <p:animEffect transition="in" filter="circle(in)">
                                      <p:cBhvr>
                                        <p:cTn id="57" dur="2000"/>
                                        <p:tgtEl>
                                          <p:spTgt spid="56"/>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58"/>
                                        </p:tgtEl>
                                        <p:attrNameLst>
                                          <p:attrName>style.visibility</p:attrName>
                                        </p:attrNameLst>
                                      </p:cBhvr>
                                      <p:to>
                                        <p:strVal val="visible"/>
                                      </p:to>
                                    </p:set>
                                    <p:animEffect transition="in" filter="circle(in)">
                                      <p:cBhvr>
                                        <p:cTn id="62" dur="2000"/>
                                        <p:tgtEl>
                                          <p:spTgt spid="58"/>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circle(in)">
                                      <p:cBhvr>
                                        <p:cTn id="6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51" grpId="0"/>
      <p:bldP spid="54" grpId="0"/>
      <p:bldP spid="55" grpId="0"/>
      <p:bldP spid="56" grpId="0"/>
      <p:bldP spid="58"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a:xfrm>
            <a:off x="497827" y="241207"/>
            <a:ext cx="11365164" cy="658642"/>
          </a:xfrm>
          <a:prstGeom prst="rect">
            <a:avLst/>
          </a:prstGeom>
        </p:spPr>
        <p:txBody>
          <a:bodyPr wrap="none">
            <a:spAutoFit/>
          </a:bodyPr>
          <a:lstStyle/>
          <a:p>
            <a:pPr algn="ctr">
              <a:lnSpc>
                <a:spcPct val="115000"/>
              </a:lnSpc>
              <a:spcAft>
                <a:spcPts val="0"/>
              </a:spcAft>
              <a:tabLst>
                <a:tab pos="355600" algn="l"/>
                <a:tab pos="2133600" algn="l"/>
                <a:tab pos="2400300" algn="l"/>
                <a:tab pos="2933700" algn="l"/>
              </a:tabLst>
            </a:pPr>
            <a:r>
              <a:rPr lang="nl-NL" sz="3200" b="1" dirty="0" smtClean="0">
                <a:solidFill>
                  <a:schemeClr val="bg1"/>
                </a:solidFill>
                <a:effectLst/>
                <a:latin typeface="Times New Roman" panose="02020603050405020304" pitchFamily="18" charset="0"/>
                <a:ea typeface="Times New Roman" panose="02020603050405020304" pitchFamily="18" charset="0"/>
              </a:rPr>
              <a:t>§5. PHÉP NHÂN VÀ PHÉP CHIA CÁC SỐ TỰ NHIÊN (Tiết 2)</a:t>
            </a:r>
            <a:endParaRPr lang="en-US" sz="3200" dirty="0">
              <a:solidFill>
                <a:schemeClr val="bg1"/>
              </a:solidFill>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a:off x="5378273" y="1163319"/>
            <a:ext cx="0" cy="509250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6437" y="899849"/>
            <a:ext cx="4898076" cy="461665"/>
          </a:xfrm>
          <a:prstGeom prst="rect">
            <a:avLst/>
          </a:prstGeom>
          <a:noFill/>
        </p:spPr>
        <p:txBody>
          <a:bodyPr wrap="square" rtlCol="0">
            <a:spAutoFit/>
          </a:bodyPr>
          <a:lstStyle/>
          <a:p>
            <a:r>
              <a:rPr lang="en-US" sz="2400" b="1" dirty="0" smtClean="0">
                <a:solidFill>
                  <a:srgbClr val="FFFF00"/>
                </a:solidFill>
                <a:latin typeface="Times New Roman" panose="02020603050405020304" pitchFamily="18" charset="0"/>
                <a:cs typeface="Times New Roman" panose="02020603050405020304" pitchFamily="18" charset="0"/>
              </a:rPr>
              <a:t>II. </a:t>
            </a:r>
            <a:r>
              <a:rPr lang="en-US" sz="2400" b="1" dirty="0" err="1" smtClean="0">
                <a:solidFill>
                  <a:srgbClr val="FFFF00"/>
                </a:solidFill>
                <a:latin typeface="Times New Roman" panose="02020603050405020304" pitchFamily="18" charset="0"/>
                <a:cs typeface="Times New Roman" panose="02020603050405020304" pitchFamily="18" charset="0"/>
              </a:rPr>
              <a:t>Phép</a:t>
            </a:r>
            <a:r>
              <a:rPr lang="en-US" sz="2400" b="1" dirty="0" smtClean="0">
                <a:solidFill>
                  <a:srgbClr val="FFFF00"/>
                </a:solidFill>
                <a:latin typeface="Times New Roman" panose="02020603050405020304" pitchFamily="18" charset="0"/>
                <a:cs typeface="Times New Roman" panose="02020603050405020304" pitchFamily="18" charset="0"/>
              </a:rPr>
              <a:t> chia </a:t>
            </a:r>
            <a:r>
              <a:rPr lang="en-US" sz="2400" b="1" dirty="0" err="1" smtClean="0">
                <a:solidFill>
                  <a:srgbClr val="FFFF00"/>
                </a:solidFill>
                <a:latin typeface="Times New Roman" panose="02020603050405020304" pitchFamily="18" charset="0"/>
                <a:cs typeface="Times New Roman" panose="02020603050405020304" pitchFamily="18" charset="0"/>
              </a:rPr>
              <a:t>hết</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và</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phép</a:t>
            </a:r>
            <a:r>
              <a:rPr lang="en-US" sz="2400" b="1" dirty="0" smtClean="0">
                <a:solidFill>
                  <a:srgbClr val="FFFF00"/>
                </a:solidFill>
                <a:latin typeface="Times New Roman" panose="02020603050405020304" pitchFamily="18" charset="0"/>
                <a:cs typeface="Times New Roman" panose="02020603050405020304" pitchFamily="18" charset="0"/>
              </a:rPr>
              <a:t> chia </a:t>
            </a:r>
            <a:r>
              <a:rPr lang="en-US" sz="2400" b="1" dirty="0" err="1" smtClean="0">
                <a:solidFill>
                  <a:srgbClr val="FFFF00"/>
                </a:solidFill>
                <a:latin typeface="Times New Roman" panose="02020603050405020304" pitchFamily="18" charset="0"/>
                <a:cs typeface="Times New Roman" panose="02020603050405020304" pitchFamily="18" charset="0"/>
              </a:rPr>
              <a:t>có</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dư</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596639" y="1279586"/>
            <a:ext cx="2794355" cy="492443"/>
          </a:xfrm>
          <a:prstGeom prst="rect">
            <a:avLst/>
          </a:prstGeom>
        </p:spPr>
        <p:txBody>
          <a:bodyPr wrap="none">
            <a:spAutoFit/>
          </a:bodyPr>
          <a:lstStyle/>
          <a:p>
            <a:pPr algn="just">
              <a:lnSpc>
                <a:spcPct val="130000"/>
              </a:lnSpc>
              <a:spcAft>
                <a:spcPts val="0"/>
              </a:spcAft>
            </a:pPr>
            <a:r>
              <a:rPr lang="en-US" sz="2000" b="1" dirty="0" smtClean="0">
                <a:solidFill>
                  <a:srgbClr val="FFFF00"/>
                </a:solidFill>
                <a:latin typeface="Times New Roman" panose="02020603050405020304" pitchFamily="18" charset="0"/>
                <a:ea typeface="Times New Roman" panose="02020603050405020304" pitchFamily="18" charset="0"/>
              </a:rPr>
              <a:t>1.  </a:t>
            </a:r>
            <a:r>
              <a:rPr lang="en-US" sz="2000" b="1" dirty="0">
                <a:solidFill>
                  <a:srgbClr val="FFFF00"/>
                </a:solidFill>
                <a:latin typeface="Times New Roman" panose="02020603050405020304" pitchFamily="18" charset="0"/>
                <a:ea typeface="Times New Roman" panose="02020603050405020304" pitchFamily="18" charset="0"/>
              </a:rPr>
              <a:t>Chia </a:t>
            </a:r>
            <a:r>
              <a:rPr lang="en-US" sz="2000" b="1" dirty="0" err="1">
                <a:solidFill>
                  <a:srgbClr val="FFFF00"/>
                </a:solidFill>
                <a:latin typeface="Times New Roman" panose="02020603050405020304" pitchFamily="18" charset="0"/>
                <a:ea typeface="Times New Roman" panose="02020603050405020304" pitchFamily="18" charset="0"/>
              </a:rPr>
              <a:t>hai</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số</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tự</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nhiên</a:t>
            </a:r>
            <a:r>
              <a:rPr lang="en-US" sz="2000" b="1" dirty="0">
                <a:solidFill>
                  <a:srgbClr val="FFFF00"/>
                </a:solidFill>
                <a:latin typeface="Times New Roman" panose="02020603050405020304" pitchFamily="18" charset="0"/>
                <a:ea typeface="Times New Roman" panose="02020603050405020304" pitchFamily="18" charset="0"/>
              </a:rPr>
              <a:t>:</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56" name="TextBox 55"/>
          <p:cNvSpPr txBox="1"/>
          <p:nvPr/>
        </p:nvSpPr>
        <p:spPr>
          <a:xfrm>
            <a:off x="596639" y="1772029"/>
            <a:ext cx="4524001" cy="400110"/>
          </a:xfrm>
          <a:prstGeom prst="rect">
            <a:avLst/>
          </a:prstGeom>
          <a:noFill/>
        </p:spPr>
        <p:txBody>
          <a:bodyPr wrap="square" rtlCol="0">
            <a:spAutoFit/>
          </a:bodyPr>
          <a:lstStyle/>
          <a:p>
            <a:r>
              <a:rPr lang="pt-BR" sz="2000" b="1" dirty="0">
                <a:solidFill>
                  <a:srgbClr val="FFFF00"/>
                </a:solidFill>
                <a:latin typeface="Times New Roman" panose="02020603050405020304" pitchFamily="18" charset="0"/>
                <a:cs typeface="Times New Roman" panose="02020603050405020304" pitchFamily="18" charset="0"/>
              </a:rPr>
              <a:t>a = b. q + r  </a:t>
            </a:r>
            <a:r>
              <a:rPr lang="pt-BR" sz="2000" b="1" dirty="0" smtClean="0">
                <a:solidFill>
                  <a:srgbClr val="FFFF00"/>
                </a:solidFill>
                <a:latin typeface="Times New Roman" panose="02020603050405020304" pitchFamily="18" charset="0"/>
                <a:cs typeface="Times New Roman" panose="02020603050405020304" pitchFamily="18" charset="0"/>
              </a:rPr>
              <a:t>(0 </a:t>
            </a:r>
            <a:r>
              <a:rPr lang="en-US" sz="2000" b="1" dirty="0">
                <a:solidFill>
                  <a:srgbClr val="FFFF00"/>
                </a:solidFill>
                <a:latin typeface="Times New Roman" panose="02020603050405020304" pitchFamily="18" charset="0"/>
                <a:cs typeface="Times New Roman" panose="02020603050405020304" pitchFamily="18" charset="0"/>
                <a:sym typeface="Symbol" panose="05050102010706020507" pitchFamily="18" charset="2"/>
              </a:rPr>
              <a:t></a:t>
            </a:r>
            <a:r>
              <a:rPr lang="pt-BR" sz="2000" b="1" dirty="0">
                <a:solidFill>
                  <a:srgbClr val="FFFF00"/>
                </a:solidFill>
                <a:latin typeface="Times New Roman" panose="02020603050405020304" pitchFamily="18" charset="0"/>
                <a:cs typeface="Times New Roman" panose="02020603050405020304" pitchFamily="18" charset="0"/>
              </a:rPr>
              <a:t> r &lt; b)</a:t>
            </a:r>
            <a:endParaRPr lang="en-US" sz="2000" dirty="0">
              <a:solidFill>
                <a:srgbClr val="FFFF00"/>
              </a:solidFill>
              <a:latin typeface="Times New Roman" panose="02020603050405020304" pitchFamily="18" charset="0"/>
              <a:cs typeface="Times New Roman" panose="02020603050405020304" pitchFamily="18" charset="0"/>
            </a:endParaRPr>
          </a:p>
        </p:txBody>
      </p:sp>
      <p:sp>
        <p:nvSpPr>
          <p:cNvPr id="58" name="Rectangle 57"/>
          <p:cNvSpPr/>
          <p:nvPr/>
        </p:nvSpPr>
        <p:spPr>
          <a:xfrm>
            <a:off x="406094" y="2202849"/>
            <a:ext cx="6096000" cy="1692771"/>
          </a:xfrm>
          <a:prstGeom prst="rect">
            <a:avLst/>
          </a:prstGeom>
        </p:spPr>
        <p:txBody>
          <a:bodyPr>
            <a:spAutoFit/>
          </a:bodyPr>
          <a:lstStyle/>
          <a:p>
            <a:pPr>
              <a:lnSpc>
                <a:spcPct val="130000"/>
              </a:lnSpc>
              <a:spcAft>
                <a:spcPts val="0"/>
              </a:spcAft>
            </a:pP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+Nếu r = 0 thì ta có phép chia </a:t>
            </a:r>
            <a:r>
              <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hết</a:t>
            </a:r>
            <a:r>
              <a:rPr lang="en-US"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 </a:t>
            </a: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b = q</a:t>
            </a:r>
            <a:endPar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Nếu r </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0 thì ta có phép chia có dư  </a:t>
            </a:r>
            <a:endPar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 </a:t>
            </a: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b = q ( dư r)</a:t>
            </a:r>
            <a:endPar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Box 1"/>
          <p:cNvSpPr txBox="1"/>
          <p:nvPr/>
        </p:nvSpPr>
        <p:spPr>
          <a:xfrm>
            <a:off x="5677469" y="1129498"/>
            <a:ext cx="5718412" cy="707886"/>
          </a:xfrm>
          <a:prstGeom prst="rect">
            <a:avLst/>
          </a:prstGeom>
          <a:noFill/>
        </p:spPr>
        <p:txBody>
          <a:bodyPr wrap="square" rtlCol="0">
            <a:spAutoFit/>
          </a:bodyPr>
          <a:lstStyle/>
          <a:p>
            <a:r>
              <a:rPr lang="en-US" sz="2000" b="1" dirty="0" err="1" smtClean="0">
                <a:solidFill>
                  <a:srgbClr val="FF0000"/>
                </a:solidFill>
                <a:latin typeface="Times New Roman" panose="02020603050405020304" pitchFamily="18" charset="0"/>
                <a:cs typeface="Times New Roman" panose="02020603050405020304" pitchFamily="18" charset="0"/>
              </a:rPr>
              <a:t>Ví</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dụ</a:t>
            </a:r>
            <a:r>
              <a:rPr lang="en-US" sz="2000" b="1" dirty="0" smtClean="0">
                <a:solidFill>
                  <a:srgbClr val="FF0000"/>
                </a:solidFill>
                <a:latin typeface="Times New Roman" panose="02020603050405020304" pitchFamily="18" charset="0"/>
                <a:cs typeface="Times New Roman" panose="02020603050405020304" pitchFamily="18" charset="0"/>
              </a:rPr>
              <a:t> 3</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Đặt</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tính</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rồi</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thực</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hiện</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các</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phép</a:t>
            </a:r>
            <a:r>
              <a:rPr lang="en-US" sz="2000" dirty="0" smtClean="0">
                <a:solidFill>
                  <a:schemeClr val="bg1"/>
                </a:solidFill>
                <a:latin typeface="Times New Roman" panose="02020603050405020304" pitchFamily="18" charset="0"/>
                <a:cs typeface="Times New Roman" panose="02020603050405020304" pitchFamily="18" charset="0"/>
              </a:rPr>
              <a:t> chia </a:t>
            </a:r>
            <a:r>
              <a:rPr lang="en-US" sz="2000" dirty="0" err="1" smtClean="0">
                <a:solidFill>
                  <a:schemeClr val="bg1"/>
                </a:solidFill>
                <a:latin typeface="Times New Roman" panose="02020603050405020304" pitchFamily="18" charset="0"/>
                <a:cs typeface="Times New Roman" panose="02020603050405020304" pitchFamily="18" charset="0"/>
              </a:rPr>
              <a:t>sau</a:t>
            </a:r>
            <a:r>
              <a:rPr lang="en-US" sz="2000" dirty="0" smtClean="0">
                <a:solidFill>
                  <a:schemeClr val="bg1"/>
                </a:solidFill>
                <a:latin typeface="Times New Roman" panose="02020603050405020304" pitchFamily="18" charset="0"/>
                <a:cs typeface="Times New Roman" panose="02020603050405020304" pitchFamily="18" charset="0"/>
              </a:rPr>
              <a:t>:</a:t>
            </a:r>
          </a:p>
          <a:p>
            <a:r>
              <a:rPr lang="en-US" sz="2000" dirty="0">
                <a:solidFill>
                  <a:schemeClr val="bg1"/>
                </a:solidFill>
                <a:latin typeface="Times New Roman" panose="02020603050405020304" pitchFamily="18" charset="0"/>
                <a:cs typeface="Times New Roman" panose="02020603050405020304" pitchFamily="18" charset="0"/>
              </a:rPr>
              <a:t> </a:t>
            </a:r>
            <a:r>
              <a:rPr lang="en-US" sz="2000" dirty="0" smtClean="0">
                <a:solidFill>
                  <a:schemeClr val="bg1"/>
                </a:solidFill>
                <a:latin typeface="Times New Roman" panose="02020603050405020304" pitchFamily="18" charset="0"/>
                <a:cs typeface="Times New Roman" panose="02020603050405020304" pitchFamily="18" charset="0"/>
              </a:rPr>
              <a:t>             4 847 : 131     </a:t>
            </a:r>
            <a:r>
              <a:rPr lang="en-US" sz="2000" dirty="0" err="1" smtClean="0">
                <a:solidFill>
                  <a:schemeClr val="bg1"/>
                </a:solidFill>
                <a:latin typeface="Times New Roman" panose="02020603050405020304" pitchFamily="18" charset="0"/>
                <a:cs typeface="Times New Roman" panose="02020603050405020304" pitchFamily="18" charset="0"/>
              </a:rPr>
              <a:t>và</a:t>
            </a:r>
            <a:r>
              <a:rPr lang="en-US" sz="2000" dirty="0" smtClean="0">
                <a:solidFill>
                  <a:schemeClr val="bg1"/>
                </a:solidFill>
                <a:latin typeface="Times New Roman" panose="02020603050405020304" pitchFamily="18" charset="0"/>
                <a:cs typeface="Times New Roman" panose="02020603050405020304" pitchFamily="18" charset="0"/>
              </a:rPr>
              <a:t>      5 </a:t>
            </a:r>
            <a:r>
              <a:rPr lang="en-US" sz="2000" smtClean="0">
                <a:solidFill>
                  <a:schemeClr val="bg1"/>
                </a:solidFill>
                <a:latin typeface="Times New Roman" panose="02020603050405020304" pitchFamily="18" charset="0"/>
                <a:cs typeface="Times New Roman" panose="02020603050405020304" pitchFamily="18" charset="0"/>
              </a:rPr>
              <a:t>580 : </a:t>
            </a:r>
            <a:r>
              <a:rPr lang="en-US" sz="2000" dirty="0" smtClean="0">
                <a:solidFill>
                  <a:schemeClr val="bg1"/>
                </a:solidFill>
                <a:latin typeface="Times New Roman" panose="02020603050405020304" pitchFamily="18" charset="0"/>
                <a:cs typeface="Times New Roman" panose="02020603050405020304" pitchFamily="18" charset="0"/>
              </a:rPr>
              <a:t>157</a:t>
            </a:r>
            <a:endParaRPr lang="en-US" sz="2000" dirty="0">
              <a:solidFill>
                <a:schemeClr val="bg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5531468" y="2251877"/>
            <a:ext cx="6307750" cy="2469417"/>
          </a:xfrm>
          <a:prstGeom prst="rect">
            <a:avLst/>
          </a:prstGeom>
        </p:spPr>
      </p:pic>
      <p:sp>
        <p:nvSpPr>
          <p:cNvPr id="10" name="Date Placeholder 5"/>
          <p:cNvSpPr>
            <a:spLocks noGrp="1"/>
          </p:cNvSpPr>
          <p:nvPr>
            <p:ph type="dt" sz="half" idx="10"/>
          </p:nvPr>
        </p:nvSpPr>
        <p:spPr>
          <a:xfrm>
            <a:off x="838200" y="6356350"/>
            <a:ext cx="1131278" cy="365125"/>
          </a:xfrm>
        </p:spPr>
        <p:txBody>
          <a:bodyPr/>
          <a:lstStyle/>
          <a:p>
            <a:fld id="{BD16FF5B-55B7-4959-B2CC-F3D0D8090996}" type="datetime10">
              <a:rPr lang="en-US" sz="2000" smtClean="0">
                <a:solidFill>
                  <a:srgbClr val="FF0000"/>
                </a:solidFill>
              </a:rPr>
              <a:t>08:21</a:t>
            </a:fld>
            <a:endParaRPr lang="en-US" sz="2000">
              <a:solidFill>
                <a:srgbClr val="FF0000"/>
              </a:solidFill>
            </a:endParaRPr>
          </a:p>
        </p:txBody>
      </p:sp>
    </p:spTree>
    <p:extLst>
      <p:ext uri="{BB962C8B-B14F-4D97-AF65-F5344CB8AC3E}">
        <p14:creationId xmlns:p14="http://schemas.microsoft.com/office/powerpoint/2010/main" val="148231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a:xfrm>
            <a:off x="497827" y="241207"/>
            <a:ext cx="11365164" cy="658642"/>
          </a:xfrm>
          <a:prstGeom prst="rect">
            <a:avLst/>
          </a:prstGeom>
        </p:spPr>
        <p:txBody>
          <a:bodyPr wrap="none">
            <a:spAutoFit/>
          </a:bodyPr>
          <a:lstStyle/>
          <a:p>
            <a:pPr algn="ctr">
              <a:lnSpc>
                <a:spcPct val="115000"/>
              </a:lnSpc>
              <a:spcAft>
                <a:spcPts val="0"/>
              </a:spcAft>
              <a:tabLst>
                <a:tab pos="355600" algn="l"/>
                <a:tab pos="2133600" algn="l"/>
                <a:tab pos="2400300" algn="l"/>
                <a:tab pos="2933700" algn="l"/>
              </a:tabLst>
            </a:pPr>
            <a:r>
              <a:rPr lang="nl-NL" sz="3200" b="1" dirty="0" smtClean="0">
                <a:solidFill>
                  <a:schemeClr val="bg1"/>
                </a:solidFill>
                <a:effectLst/>
                <a:latin typeface="Times New Roman" panose="02020603050405020304" pitchFamily="18" charset="0"/>
                <a:ea typeface="Times New Roman" panose="02020603050405020304" pitchFamily="18" charset="0"/>
              </a:rPr>
              <a:t>§5. PHÉP NHÂN VÀ PHÉP CHIA CÁC SỐ TỰ NHIÊN (Tiết 2)</a:t>
            </a:r>
            <a:endParaRPr lang="en-US" sz="3200" dirty="0">
              <a:solidFill>
                <a:schemeClr val="bg1"/>
              </a:solidFill>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a:off x="5378273" y="1163319"/>
            <a:ext cx="0" cy="509250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6437" y="899849"/>
            <a:ext cx="4898076" cy="461665"/>
          </a:xfrm>
          <a:prstGeom prst="rect">
            <a:avLst/>
          </a:prstGeom>
          <a:noFill/>
        </p:spPr>
        <p:txBody>
          <a:bodyPr wrap="square" rtlCol="0">
            <a:spAutoFit/>
          </a:bodyPr>
          <a:lstStyle/>
          <a:p>
            <a:r>
              <a:rPr lang="en-US" sz="2400" b="1" dirty="0" smtClean="0">
                <a:solidFill>
                  <a:srgbClr val="FFFF00"/>
                </a:solidFill>
                <a:latin typeface="Times New Roman" panose="02020603050405020304" pitchFamily="18" charset="0"/>
                <a:cs typeface="Times New Roman" panose="02020603050405020304" pitchFamily="18" charset="0"/>
              </a:rPr>
              <a:t>II. </a:t>
            </a:r>
            <a:r>
              <a:rPr lang="en-US" sz="2400" b="1" dirty="0" err="1" smtClean="0">
                <a:solidFill>
                  <a:srgbClr val="FFFF00"/>
                </a:solidFill>
                <a:latin typeface="Times New Roman" panose="02020603050405020304" pitchFamily="18" charset="0"/>
                <a:cs typeface="Times New Roman" panose="02020603050405020304" pitchFamily="18" charset="0"/>
              </a:rPr>
              <a:t>Phép</a:t>
            </a:r>
            <a:r>
              <a:rPr lang="en-US" sz="2400" b="1" dirty="0" smtClean="0">
                <a:solidFill>
                  <a:srgbClr val="FFFF00"/>
                </a:solidFill>
                <a:latin typeface="Times New Roman" panose="02020603050405020304" pitchFamily="18" charset="0"/>
                <a:cs typeface="Times New Roman" panose="02020603050405020304" pitchFamily="18" charset="0"/>
              </a:rPr>
              <a:t> chia </a:t>
            </a:r>
            <a:r>
              <a:rPr lang="en-US" sz="2400" b="1" dirty="0" err="1" smtClean="0">
                <a:solidFill>
                  <a:srgbClr val="FFFF00"/>
                </a:solidFill>
                <a:latin typeface="Times New Roman" panose="02020603050405020304" pitchFamily="18" charset="0"/>
                <a:cs typeface="Times New Roman" panose="02020603050405020304" pitchFamily="18" charset="0"/>
              </a:rPr>
              <a:t>hết</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và</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phép</a:t>
            </a:r>
            <a:r>
              <a:rPr lang="en-US" sz="2400" b="1" dirty="0" smtClean="0">
                <a:solidFill>
                  <a:srgbClr val="FFFF00"/>
                </a:solidFill>
                <a:latin typeface="Times New Roman" panose="02020603050405020304" pitchFamily="18" charset="0"/>
                <a:cs typeface="Times New Roman" panose="02020603050405020304" pitchFamily="18" charset="0"/>
              </a:rPr>
              <a:t> chia </a:t>
            </a:r>
            <a:r>
              <a:rPr lang="en-US" sz="2400" b="1" dirty="0" err="1" smtClean="0">
                <a:solidFill>
                  <a:srgbClr val="FFFF00"/>
                </a:solidFill>
                <a:latin typeface="Times New Roman" panose="02020603050405020304" pitchFamily="18" charset="0"/>
                <a:cs typeface="Times New Roman" panose="02020603050405020304" pitchFamily="18" charset="0"/>
              </a:rPr>
              <a:t>có</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dư</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596639" y="1279586"/>
            <a:ext cx="2794355" cy="492443"/>
          </a:xfrm>
          <a:prstGeom prst="rect">
            <a:avLst/>
          </a:prstGeom>
        </p:spPr>
        <p:txBody>
          <a:bodyPr wrap="none">
            <a:spAutoFit/>
          </a:bodyPr>
          <a:lstStyle/>
          <a:p>
            <a:pPr algn="just">
              <a:lnSpc>
                <a:spcPct val="130000"/>
              </a:lnSpc>
              <a:spcAft>
                <a:spcPts val="0"/>
              </a:spcAft>
            </a:pPr>
            <a:r>
              <a:rPr lang="en-US" sz="2000" b="1" dirty="0" smtClean="0">
                <a:solidFill>
                  <a:srgbClr val="FFFF00"/>
                </a:solidFill>
                <a:latin typeface="Times New Roman" panose="02020603050405020304" pitchFamily="18" charset="0"/>
                <a:ea typeface="Times New Roman" panose="02020603050405020304" pitchFamily="18" charset="0"/>
              </a:rPr>
              <a:t>1.  </a:t>
            </a:r>
            <a:r>
              <a:rPr lang="en-US" sz="2000" b="1" dirty="0">
                <a:solidFill>
                  <a:srgbClr val="FFFF00"/>
                </a:solidFill>
                <a:latin typeface="Times New Roman" panose="02020603050405020304" pitchFamily="18" charset="0"/>
                <a:ea typeface="Times New Roman" panose="02020603050405020304" pitchFamily="18" charset="0"/>
              </a:rPr>
              <a:t>Chia </a:t>
            </a:r>
            <a:r>
              <a:rPr lang="en-US" sz="2000" b="1" dirty="0" err="1">
                <a:solidFill>
                  <a:srgbClr val="FFFF00"/>
                </a:solidFill>
                <a:latin typeface="Times New Roman" panose="02020603050405020304" pitchFamily="18" charset="0"/>
                <a:ea typeface="Times New Roman" panose="02020603050405020304" pitchFamily="18" charset="0"/>
              </a:rPr>
              <a:t>hai</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số</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tự</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nhiên</a:t>
            </a:r>
            <a:r>
              <a:rPr lang="en-US" sz="2000" b="1" dirty="0">
                <a:solidFill>
                  <a:srgbClr val="FFFF00"/>
                </a:solidFill>
                <a:latin typeface="Times New Roman" panose="02020603050405020304" pitchFamily="18" charset="0"/>
                <a:ea typeface="Times New Roman" panose="02020603050405020304" pitchFamily="18" charset="0"/>
              </a:rPr>
              <a:t>:</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56" name="TextBox 55"/>
          <p:cNvSpPr txBox="1"/>
          <p:nvPr/>
        </p:nvSpPr>
        <p:spPr>
          <a:xfrm>
            <a:off x="596639" y="1772029"/>
            <a:ext cx="4524001" cy="400110"/>
          </a:xfrm>
          <a:prstGeom prst="rect">
            <a:avLst/>
          </a:prstGeom>
          <a:noFill/>
        </p:spPr>
        <p:txBody>
          <a:bodyPr wrap="square" rtlCol="0">
            <a:spAutoFit/>
          </a:bodyPr>
          <a:lstStyle/>
          <a:p>
            <a:r>
              <a:rPr lang="pt-BR" sz="2000" b="1" dirty="0">
                <a:solidFill>
                  <a:srgbClr val="FFFF00"/>
                </a:solidFill>
                <a:latin typeface="Times New Roman" panose="02020603050405020304" pitchFamily="18" charset="0"/>
                <a:cs typeface="Times New Roman" panose="02020603050405020304" pitchFamily="18" charset="0"/>
              </a:rPr>
              <a:t>a = b. q + r  </a:t>
            </a:r>
            <a:r>
              <a:rPr lang="pt-BR" sz="2000" b="1" dirty="0" smtClean="0">
                <a:solidFill>
                  <a:srgbClr val="FFFF00"/>
                </a:solidFill>
                <a:latin typeface="Times New Roman" panose="02020603050405020304" pitchFamily="18" charset="0"/>
                <a:cs typeface="Times New Roman" panose="02020603050405020304" pitchFamily="18" charset="0"/>
              </a:rPr>
              <a:t>(0 </a:t>
            </a:r>
            <a:r>
              <a:rPr lang="en-US" sz="2000" b="1" dirty="0">
                <a:solidFill>
                  <a:srgbClr val="FFFF00"/>
                </a:solidFill>
                <a:latin typeface="Times New Roman" panose="02020603050405020304" pitchFamily="18" charset="0"/>
                <a:cs typeface="Times New Roman" panose="02020603050405020304" pitchFamily="18" charset="0"/>
                <a:sym typeface="Symbol" panose="05050102010706020507" pitchFamily="18" charset="2"/>
              </a:rPr>
              <a:t></a:t>
            </a:r>
            <a:r>
              <a:rPr lang="pt-BR" sz="2000" b="1" dirty="0">
                <a:solidFill>
                  <a:srgbClr val="FFFF00"/>
                </a:solidFill>
                <a:latin typeface="Times New Roman" panose="02020603050405020304" pitchFamily="18" charset="0"/>
                <a:cs typeface="Times New Roman" panose="02020603050405020304" pitchFamily="18" charset="0"/>
              </a:rPr>
              <a:t> r &lt; b)</a:t>
            </a:r>
            <a:endParaRPr lang="en-US" sz="2000" dirty="0">
              <a:solidFill>
                <a:srgbClr val="FFFF00"/>
              </a:solidFill>
              <a:latin typeface="Times New Roman" panose="02020603050405020304" pitchFamily="18" charset="0"/>
              <a:cs typeface="Times New Roman" panose="02020603050405020304" pitchFamily="18" charset="0"/>
            </a:endParaRPr>
          </a:p>
        </p:txBody>
      </p:sp>
      <p:sp>
        <p:nvSpPr>
          <p:cNvPr id="58" name="Rectangle 57"/>
          <p:cNvSpPr/>
          <p:nvPr/>
        </p:nvSpPr>
        <p:spPr>
          <a:xfrm>
            <a:off x="406094" y="2202849"/>
            <a:ext cx="6096000" cy="1692771"/>
          </a:xfrm>
          <a:prstGeom prst="rect">
            <a:avLst/>
          </a:prstGeom>
        </p:spPr>
        <p:txBody>
          <a:bodyPr>
            <a:spAutoFit/>
          </a:bodyPr>
          <a:lstStyle/>
          <a:p>
            <a:pPr>
              <a:lnSpc>
                <a:spcPct val="130000"/>
              </a:lnSpc>
              <a:spcAft>
                <a:spcPts val="0"/>
              </a:spcAft>
            </a:pP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+Nếu r = 0 thì ta có phép chia </a:t>
            </a:r>
            <a:r>
              <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hết</a:t>
            </a:r>
            <a:r>
              <a:rPr lang="en-US"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 </a:t>
            </a: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b = q</a:t>
            </a:r>
            <a:endPar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Nếu r </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0 thì ta có phép chia có dư  </a:t>
            </a:r>
            <a:endPar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 </a:t>
            </a: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b = q ( dư r)</a:t>
            </a:r>
            <a:endPar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Box 1"/>
          <p:cNvSpPr txBox="1"/>
          <p:nvPr/>
        </p:nvSpPr>
        <p:spPr>
          <a:xfrm>
            <a:off x="5677469" y="1129498"/>
            <a:ext cx="5718412" cy="1015663"/>
          </a:xfrm>
          <a:prstGeom prst="rect">
            <a:avLst/>
          </a:prstGeom>
          <a:noFill/>
        </p:spPr>
        <p:txBody>
          <a:bodyPr wrap="square" rtlCol="0">
            <a:spAutoFit/>
          </a:bodyPr>
          <a:lstStyle/>
          <a:p>
            <a:r>
              <a:rPr lang="en-US" sz="2000" b="1" dirty="0" err="1" smtClean="0">
                <a:solidFill>
                  <a:srgbClr val="FF0000"/>
                </a:solidFill>
                <a:latin typeface="Times New Roman" panose="02020603050405020304" pitchFamily="18" charset="0"/>
                <a:cs typeface="Times New Roman" panose="02020603050405020304" pitchFamily="18" charset="0"/>
              </a:rPr>
              <a:t>Ví</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dụ</a:t>
            </a:r>
            <a:r>
              <a:rPr lang="en-US" sz="2000" b="1" dirty="0" smtClean="0">
                <a:solidFill>
                  <a:srgbClr val="FF0000"/>
                </a:solidFill>
                <a:latin typeface="Times New Roman" panose="02020603050405020304" pitchFamily="18" charset="0"/>
                <a:cs typeface="Times New Roman" panose="02020603050405020304" pitchFamily="18" charset="0"/>
              </a:rPr>
              <a:t> 4</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Phải</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dùng</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ít</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nhất</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bao</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nhiêu</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xe</a:t>
            </a:r>
            <a:r>
              <a:rPr lang="en-US" sz="2000" dirty="0" smtClean="0">
                <a:solidFill>
                  <a:schemeClr val="bg1"/>
                </a:solidFill>
                <a:latin typeface="Times New Roman" panose="02020603050405020304" pitchFamily="18" charset="0"/>
                <a:cs typeface="Times New Roman" panose="02020603050405020304" pitchFamily="18" charset="0"/>
              </a:rPr>
              <a:t> ô </a:t>
            </a:r>
            <a:r>
              <a:rPr lang="en-US" sz="2000" dirty="0" err="1" smtClean="0">
                <a:solidFill>
                  <a:schemeClr val="bg1"/>
                </a:solidFill>
                <a:latin typeface="Times New Roman" panose="02020603050405020304" pitchFamily="18" charset="0"/>
                <a:cs typeface="Times New Roman" panose="02020603050405020304" pitchFamily="18" charset="0"/>
              </a:rPr>
              <a:t>tô</a:t>
            </a:r>
            <a:r>
              <a:rPr lang="en-US" sz="2000" dirty="0" smtClean="0">
                <a:solidFill>
                  <a:schemeClr val="bg1"/>
                </a:solidFill>
                <a:latin typeface="Times New Roman" panose="02020603050405020304" pitchFamily="18" charset="0"/>
                <a:cs typeface="Times New Roman" panose="02020603050405020304" pitchFamily="18" charset="0"/>
              </a:rPr>
              <a:t> 45 </a:t>
            </a:r>
            <a:r>
              <a:rPr lang="en-US" sz="2000" dirty="0" err="1" smtClean="0">
                <a:solidFill>
                  <a:schemeClr val="bg1"/>
                </a:solidFill>
                <a:latin typeface="Times New Roman" panose="02020603050405020304" pitchFamily="18" charset="0"/>
                <a:cs typeface="Times New Roman" panose="02020603050405020304" pitchFamily="18" charset="0"/>
              </a:rPr>
              <a:t>chỗ</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ngồi</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để</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chở</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hết</a:t>
            </a:r>
            <a:r>
              <a:rPr lang="en-US" sz="2000" dirty="0" smtClean="0">
                <a:solidFill>
                  <a:schemeClr val="bg1"/>
                </a:solidFill>
                <a:latin typeface="Times New Roman" panose="02020603050405020304" pitchFamily="18" charset="0"/>
                <a:cs typeface="Times New Roman" panose="02020603050405020304" pitchFamily="18" charset="0"/>
              </a:rPr>
              <a:t> 487 </a:t>
            </a:r>
            <a:r>
              <a:rPr lang="en-US" sz="2000" dirty="0" err="1" smtClean="0">
                <a:solidFill>
                  <a:schemeClr val="bg1"/>
                </a:solidFill>
                <a:latin typeface="Times New Roman" panose="02020603050405020304" pitchFamily="18" charset="0"/>
                <a:cs typeface="Times New Roman" panose="02020603050405020304" pitchFamily="18" charset="0"/>
              </a:rPr>
              <a:t>cổ</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động</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viên</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của</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một</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đội</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bóng</a:t>
            </a:r>
            <a:r>
              <a:rPr lang="en-US" sz="2000" dirty="0" smtClean="0">
                <a:solidFill>
                  <a:schemeClr val="bg1"/>
                </a:solidFill>
                <a:latin typeface="Times New Roman" panose="02020603050405020304" pitchFamily="18" charset="0"/>
                <a:cs typeface="Times New Roman" panose="02020603050405020304" pitchFamily="18" charset="0"/>
              </a:rPr>
              <a:t>?</a:t>
            </a:r>
          </a:p>
          <a:p>
            <a:r>
              <a:rPr lang="en-US" sz="2000" dirty="0">
                <a:solidFill>
                  <a:schemeClr val="bg1"/>
                </a:solidFill>
                <a:latin typeface="Times New Roman" panose="02020603050405020304" pitchFamily="18" charset="0"/>
                <a:cs typeface="Times New Roman" panose="02020603050405020304" pitchFamily="18" charset="0"/>
              </a:rPr>
              <a:t> </a:t>
            </a:r>
            <a:r>
              <a:rPr lang="en-US" sz="2000" dirty="0" smtClean="0">
                <a:solidFill>
                  <a:schemeClr val="bg1"/>
                </a:solidFill>
                <a:latin typeface="Times New Roman" panose="02020603050405020304" pitchFamily="18" charset="0"/>
                <a:cs typeface="Times New Roman" panose="02020603050405020304" pitchFamily="18" charset="0"/>
              </a:rPr>
              <a:t>             </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650174" y="2164051"/>
            <a:ext cx="5745707" cy="1631216"/>
          </a:xfrm>
          <a:prstGeom prst="rect">
            <a:avLst/>
          </a:prstGeom>
          <a:noFill/>
        </p:spPr>
        <p:txBody>
          <a:bodyPr wrap="square" rtlCol="0">
            <a:spAutoFit/>
          </a:bodyPr>
          <a:lstStyle/>
          <a:p>
            <a:r>
              <a:rPr lang="en-US" sz="2000" b="1" dirty="0" err="1" smtClean="0">
                <a:solidFill>
                  <a:srgbClr val="FF0000"/>
                </a:solidFill>
                <a:latin typeface="Times New Roman" panose="02020603050405020304" pitchFamily="18" charset="0"/>
                <a:cs typeface="Times New Roman" panose="02020603050405020304" pitchFamily="18" charset="0"/>
              </a:rPr>
              <a:t>Giải</a:t>
            </a:r>
            <a:endParaRPr lang="en-US" sz="2000" b="1" dirty="0" smtClean="0">
              <a:solidFill>
                <a:srgbClr val="FF0000"/>
              </a:solidFill>
              <a:latin typeface="Times New Roman" panose="02020603050405020304" pitchFamily="18" charset="0"/>
              <a:cs typeface="Times New Roman" panose="02020603050405020304" pitchFamily="18" charset="0"/>
            </a:endParaRPr>
          </a:p>
          <a:p>
            <a:pPr algn="just"/>
            <a:r>
              <a:rPr lang="en-US" sz="2000" dirty="0" err="1" smtClean="0">
                <a:solidFill>
                  <a:schemeClr val="bg1"/>
                </a:solidFill>
                <a:latin typeface="Times New Roman" panose="02020603050405020304" pitchFamily="18" charset="0"/>
                <a:cs typeface="Times New Roman" panose="02020603050405020304" pitchFamily="18" charset="0"/>
              </a:rPr>
              <a:t>Vì</a:t>
            </a:r>
            <a:r>
              <a:rPr lang="en-US" sz="2000" dirty="0" smtClean="0">
                <a:solidFill>
                  <a:schemeClr val="bg1"/>
                </a:solidFill>
                <a:latin typeface="Times New Roman" panose="02020603050405020304" pitchFamily="18" charset="0"/>
                <a:cs typeface="Times New Roman" panose="02020603050405020304" pitchFamily="18" charset="0"/>
              </a:rPr>
              <a:t> 487 : 45 = 10 (</a:t>
            </a:r>
            <a:r>
              <a:rPr lang="en-US" sz="2000" dirty="0" err="1" smtClean="0">
                <a:solidFill>
                  <a:schemeClr val="bg1"/>
                </a:solidFill>
                <a:latin typeface="Times New Roman" panose="02020603050405020304" pitchFamily="18" charset="0"/>
                <a:cs typeface="Times New Roman" panose="02020603050405020304" pitchFamily="18" charset="0"/>
              </a:rPr>
              <a:t>dư</a:t>
            </a:r>
            <a:r>
              <a:rPr lang="en-US" sz="2000" dirty="0" smtClean="0">
                <a:solidFill>
                  <a:schemeClr val="bg1"/>
                </a:solidFill>
                <a:latin typeface="Times New Roman" panose="02020603050405020304" pitchFamily="18" charset="0"/>
                <a:cs typeface="Times New Roman" panose="02020603050405020304" pitchFamily="18" charset="0"/>
              </a:rPr>
              <a:t> 37) </a:t>
            </a:r>
            <a:r>
              <a:rPr lang="en-US" sz="2000" dirty="0" err="1" smtClean="0">
                <a:solidFill>
                  <a:schemeClr val="bg1"/>
                </a:solidFill>
                <a:latin typeface="Times New Roman" panose="02020603050405020304" pitchFamily="18" charset="0"/>
                <a:cs typeface="Times New Roman" panose="02020603050405020304" pitchFamily="18" charset="0"/>
              </a:rPr>
              <a:t>nên</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xếp</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đủ</a:t>
            </a:r>
            <a:r>
              <a:rPr lang="en-US" sz="2000" dirty="0" smtClean="0">
                <a:solidFill>
                  <a:schemeClr val="bg1"/>
                </a:solidFill>
                <a:latin typeface="Times New Roman" panose="02020603050405020304" pitchFamily="18" charset="0"/>
                <a:cs typeface="Times New Roman" panose="02020603050405020304" pitchFamily="18" charset="0"/>
              </a:rPr>
              <a:t> 10 </a:t>
            </a:r>
            <a:r>
              <a:rPr lang="en-US" sz="2000" dirty="0" err="1" smtClean="0">
                <a:solidFill>
                  <a:schemeClr val="bg1"/>
                </a:solidFill>
                <a:latin typeface="Times New Roman" panose="02020603050405020304" pitchFamily="18" charset="0"/>
                <a:cs typeface="Times New Roman" panose="02020603050405020304" pitchFamily="18" charset="0"/>
              </a:rPr>
              <a:t>xe</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thì</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còn</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thừa</a:t>
            </a:r>
            <a:r>
              <a:rPr lang="en-US" sz="2000" dirty="0" smtClean="0">
                <a:solidFill>
                  <a:schemeClr val="bg1"/>
                </a:solidFill>
                <a:latin typeface="Times New Roman" panose="02020603050405020304" pitchFamily="18" charset="0"/>
                <a:cs typeface="Times New Roman" panose="02020603050405020304" pitchFamily="18" charset="0"/>
              </a:rPr>
              <a:t> 37 </a:t>
            </a:r>
            <a:r>
              <a:rPr lang="en-US" sz="2000" dirty="0" err="1" smtClean="0">
                <a:solidFill>
                  <a:schemeClr val="bg1"/>
                </a:solidFill>
                <a:latin typeface="Times New Roman" panose="02020603050405020304" pitchFamily="18" charset="0"/>
                <a:cs typeface="Times New Roman" panose="02020603050405020304" pitchFamily="18" charset="0"/>
              </a:rPr>
              <a:t>người</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và</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phải</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dùng</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thêm</a:t>
            </a:r>
            <a:r>
              <a:rPr lang="en-US" sz="2000" dirty="0" smtClean="0">
                <a:solidFill>
                  <a:schemeClr val="bg1"/>
                </a:solidFill>
                <a:latin typeface="Times New Roman" panose="02020603050405020304" pitchFamily="18" charset="0"/>
                <a:cs typeface="Times New Roman" panose="02020603050405020304" pitchFamily="18" charset="0"/>
              </a:rPr>
              <a:t> 1 </a:t>
            </a:r>
            <a:r>
              <a:rPr lang="en-US" sz="2000" dirty="0" err="1" smtClean="0">
                <a:solidFill>
                  <a:schemeClr val="bg1"/>
                </a:solidFill>
                <a:latin typeface="Times New Roman" panose="02020603050405020304" pitchFamily="18" charset="0"/>
                <a:cs typeface="Times New Roman" panose="02020603050405020304" pitchFamily="18" charset="0"/>
              </a:rPr>
              <a:t>xe</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nữa</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để</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chở</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nốt</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những</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người</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này</a:t>
            </a:r>
            <a:r>
              <a:rPr lang="en-US" sz="2000" dirty="0" smtClean="0">
                <a:solidFill>
                  <a:schemeClr val="bg1"/>
                </a:solidFill>
                <a:latin typeface="Times New Roman" panose="02020603050405020304" pitchFamily="18" charset="0"/>
                <a:cs typeface="Times New Roman" panose="02020603050405020304" pitchFamily="18" charset="0"/>
              </a:rPr>
              <a:t>.</a:t>
            </a:r>
          </a:p>
          <a:p>
            <a:r>
              <a:rPr lang="en-US" sz="2000" dirty="0" err="1" smtClean="0">
                <a:solidFill>
                  <a:schemeClr val="bg1"/>
                </a:solidFill>
                <a:latin typeface="Times New Roman" panose="02020603050405020304" pitchFamily="18" charset="0"/>
                <a:cs typeface="Times New Roman" panose="02020603050405020304" pitchFamily="18" charset="0"/>
              </a:rPr>
              <a:t>Vậy</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cần</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dùng</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ít</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nhất</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là</a:t>
            </a:r>
            <a:r>
              <a:rPr lang="en-US" sz="2000" dirty="0" smtClean="0">
                <a:solidFill>
                  <a:schemeClr val="bg1"/>
                </a:solidFill>
                <a:latin typeface="Times New Roman" panose="02020603050405020304" pitchFamily="18" charset="0"/>
                <a:cs typeface="Times New Roman" panose="02020603050405020304" pitchFamily="18" charset="0"/>
              </a:rPr>
              <a:t> 10 + 1 = 11 (</a:t>
            </a:r>
            <a:r>
              <a:rPr lang="en-US" sz="2000" dirty="0" err="1" smtClean="0">
                <a:solidFill>
                  <a:schemeClr val="bg1"/>
                </a:solidFill>
                <a:latin typeface="Times New Roman" panose="02020603050405020304" pitchFamily="18" charset="0"/>
                <a:cs typeface="Times New Roman" panose="02020603050405020304" pitchFamily="18" charset="0"/>
              </a:rPr>
              <a:t>xe</a:t>
            </a:r>
            <a:r>
              <a:rPr lang="en-US" sz="2000" dirty="0" smtClean="0">
                <a:solidFill>
                  <a:schemeClr val="bg1"/>
                </a:solidFill>
                <a:latin typeface="Times New Roman" panose="02020603050405020304" pitchFamily="18" charset="0"/>
                <a:cs typeface="Times New Roman" panose="02020603050405020304" pitchFamily="18" charset="0"/>
              </a:rPr>
              <a:t>)</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10" name="Date Placeholder 5"/>
          <p:cNvSpPr>
            <a:spLocks noGrp="1"/>
          </p:cNvSpPr>
          <p:nvPr>
            <p:ph type="dt" sz="half" idx="10"/>
          </p:nvPr>
        </p:nvSpPr>
        <p:spPr>
          <a:xfrm>
            <a:off x="838200" y="6356350"/>
            <a:ext cx="1131278" cy="365125"/>
          </a:xfrm>
        </p:spPr>
        <p:txBody>
          <a:bodyPr/>
          <a:lstStyle/>
          <a:p>
            <a:fld id="{BD16FF5B-55B7-4959-B2CC-F3D0D8090996}" type="datetime10">
              <a:rPr lang="en-US" sz="2000" smtClean="0">
                <a:solidFill>
                  <a:srgbClr val="FF0000"/>
                </a:solidFill>
              </a:rPr>
              <a:t>08:21</a:t>
            </a:fld>
            <a:endParaRPr lang="en-US" sz="2000">
              <a:solidFill>
                <a:srgbClr val="FF0000"/>
              </a:solidFill>
            </a:endParaRPr>
          </a:p>
        </p:txBody>
      </p:sp>
    </p:spTree>
    <p:extLst>
      <p:ext uri="{BB962C8B-B14F-4D97-AF65-F5344CB8AC3E}">
        <p14:creationId xmlns:p14="http://schemas.microsoft.com/office/powerpoint/2010/main" val="54923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a:xfrm>
            <a:off x="497827" y="241207"/>
            <a:ext cx="11365164" cy="658642"/>
          </a:xfrm>
          <a:prstGeom prst="rect">
            <a:avLst/>
          </a:prstGeom>
        </p:spPr>
        <p:txBody>
          <a:bodyPr wrap="none">
            <a:spAutoFit/>
          </a:bodyPr>
          <a:lstStyle/>
          <a:p>
            <a:pPr algn="ctr">
              <a:lnSpc>
                <a:spcPct val="115000"/>
              </a:lnSpc>
              <a:spcAft>
                <a:spcPts val="0"/>
              </a:spcAft>
              <a:tabLst>
                <a:tab pos="355600" algn="l"/>
                <a:tab pos="2133600" algn="l"/>
                <a:tab pos="2400300" algn="l"/>
                <a:tab pos="2933700" algn="l"/>
              </a:tabLst>
            </a:pPr>
            <a:r>
              <a:rPr lang="nl-NL" sz="3200" b="1" dirty="0" smtClean="0">
                <a:solidFill>
                  <a:schemeClr val="bg1"/>
                </a:solidFill>
                <a:effectLst/>
                <a:latin typeface="Times New Roman" panose="02020603050405020304" pitchFamily="18" charset="0"/>
                <a:ea typeface="Times New Roman" panose="02020603050405020304" pitchFamily="18" charset="0"/>
              </a:rPr>
              <a:t>§5. PHÉP NHÂN VÀ PHÉP CHIA CÁC SỐ TỰ NHIÊN (Tiết 2)</a:t>
            </a:r>
            <a:endParaRPr lang="en-US" sz="3200" dirty="0">
              <a:solidFill>
                <a:schemeClr val="bg1"/>
              </a:solidFill>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a:off x="5378273" y="1163319"/>
            <a:ext cx="0" cy="509250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6437" y="899849"/>
            <a:ext cx="4898076" cy="461665"/>
          </a:xfrm>
          <a:prstGeom prst="rect">
            <a:avLst/>
          </a:prstGeom>
          <a:noFill/>
        </p:spPr>
        <p:txBody>
          <a:bodyPr wrap="square" rtlCol="0">
            <a:spAutoFit/>
          </a:bodyPr>
          <a:lstStyle/>
          <a:p>
            <a:r>
              <a:rPr lang="en-US" sz="2400" b="1" dirty="0" smtClean="0">
                <a:solidFill>
                  <a:srgbClr val="FFFF00"/>
                </a:solidFill>
                <a:latin typeface="Times New Roman" panose="02020603050405020304" pitchFamily="18" charset="0"/>
                <a:cs typeface="Times New Roman" panose="02020603050405020304" pitchFamily="18" charset="0"/>
              </a:rPr>
              <a:t>II. </a:t>
            </a:r>
            <a:r>
              <a:rPr lang="en-US" sz="2400" b="1" dirty="0" err="1" smtClean="0">
                <a:solidFill>
                  <a:srgbClr val="FFFF00"/>
                </a:solidFill>
                <a:latin typeface="Times New Roman" panose="02020603050405020304" pitchFamily="18" charset="0"/>
                <a:cs typeface="Times New Roman" panose="02020603050405020304" pitchFamily="18" charset="0"/>
              </a:rPr>
              <a:t>Phép</a:t>
            </a:r>
            <a:r>
              <a:rPr lang="en-US" sz="2400" b="1" dirty="0" smtClean="0">
                <a:solidFill>
                  <a:srgbClr val="FFFF00"/>
                </a:solidFill>
                <a:latin typeface="Times New Roman" panose="02020603050405020304" pitchFamily="18" charset="0"/>
                <a:cs typeface="Times New Roman" panose="02020603050405020304" pitchFamily="18" charset="0"/>
              </a:rPr>
              <a:t> chia </a:t>
            </a:r>
            <a:r>
              <a:rPr lang="en-US" sz="2400" b="1" dirty="0" err="1" smtClean="0">
                <a:solidFill>
                  <a:srgbClr val="FFFF00"/>
                </a:solidFill>
                <a:latin typeface="Times New Roman" panose="02020603050405020304" pitchFamily="18" charset="0"/>
                <a:cs typeface="Times New Roman" panose="02020603050405020304" pitchFamily="18" charset="0"/>
              </a:rPr>
              <a:t>hết</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và</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phép</a:t>
            </a:r>
            <a:r>
              <a:rPr lang="en-US" sz="2400" b="1" dirty="0" smtClean="0">
                <a:solidFill>
                  <a:srgbClr val="FFFF00"/>
                </a:solidFill>
                <a:latin typeface="Times New Roman" panose="02020603050405020304" pitchFamily="18" charset="0"/>
                <a:cs typeface="Times New Roman" panose="02020603050405020304" pitchFamily="18" charset="0"/>
              </a:rPr>
              <a:t> chia </a:t>
            </a:r>
            <a:r>
              <a:rPr lang="en-US" sz="2400" b="1" dirty="0" err="1" smtClean="0">
                <a:solidFill>
                  <a:srgbClr val="FFFF00"/>
                </a:solidFill>
                <a:latin typeface="Times New Roman" panose="02020603050405020304" pitchFamily="18" charset="0"/>
                <a:cs typeface="Times New Roman" panose="02020603050405020304" pitchFamily="18" charset="0"/>
              </a:rPr>
              <a:t>có</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dư</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596639" y="1279586"/>
            <a:ext cx="2794355" cy="492443"/>
          </a:xfrm>
          <a:prstGeom prst="rect">
            <a:avLst/>
          </a:prstGeom>
        </p:spPr>
        <p:txBody>
          <a:bodyPr wrap="none">
            <a:spAutoFit/>
          </a:bodyPr>
          <a:lstStyle/>
          <a:p>
            <a:pPr algn="just">
              <a:lnSpc>
                <a:spcPct val="130000"/>
              </a:lnSpc>
              <a:spcAft>
                <a:spcPts val="0"/>
              </a:spcAft>
            </a:pPr>
            <a:r>
              <a:rPr lang="en-US" sz="2000" b="1" dirty="0" smtClean="0">
                <a:solidFill>
                  <a:srgbClr val="FFFF00"/>
                </a:solidFill>
                <a:latin typeface="Times New Roman" panose="02020603050405020304" pitchFamily="18" charset="0"/>
                <a:ea typeface="Times New Roman" panose="02020603050405020304" pitchFamily="18" charset="0"/>
              </a:rPr>
              <a:t>1.  </a:t>
            </a:r>
            <a:r>
              <a:rPr lang="en-US" sz="2000" b="1" dirty="0">
                <a:solidFill>
                  <a:srgbClr val="FFFF00"/>
                </a:solidFill>
                <a:latin typeface="Times New Roman" panose="02020603050405020304" pitchFamily="18" charset="0"/>
                <a:ea typeface="Times New Roman" panose="02020603050405020304" pitchFamily="18" charset="0"/>
              </a:rPr>
              <a:t>Chia </a:t>
            </a:r>
            <a:r>
              <a:rPr lang="en-US" sz="2000" b="1" dirty="0" err="1">
                <a:solidFill>
                  <a:srgbClr val="FFFF00"/>
                </a:solidFill>
                <a:latin typeface="Times New Roman" panose="02020603050405020304" pitchFamily="18" charset="0"/>
                <a:ea typeface="Times New Roman" panose="02020603050405020304" pitchFamily="18" charset="0"/>
              </a:rPr>
              <a:t>hai</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số</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tự</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nhiên</a:t>
            </a:r>
            <a:r>
              <a:rPr lang="en-US" sz="2000" b="1" dirty="0">
                <a:solidFill>
                  <a:srgbClr val="FFFF00"/>
                </a:solidFill>
                <a:latin typeface="Times New Roman" panose="02020603050405020304" pitchFamily="18" charset="0"/>
                <a:ea typeface="Times New Roman" panose="02020603050405020304" pitchFamily="18" charset="0"/>
              </a:rPr>
              <a:t>:</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56" name="TextBox 55"/>
          <p:cNvSpPr txBox="1"/>
          <p:nvPr/>
        </p:nvSpPr>
        <p:spPr>
          <a:xfrm>
            <a:off x="596639" y="1772029"/>
            <a:ext cx="4524001" cy="400110"/>
          </a:xfrm>
          <a:prstGeom prst="rect">
            <a:avLst/>
          </a:prstGeom>
          <a:noFill/>
        </p:spPr>
        <p:txBody>
          <a:bodyPr wrap="square" rtlCol="0">
            <a:spAutoFit/>
          </a:bodyPr>
          <a:lstStyle/>
          <a:p>
            <a:r>
              <a:rPr lang="pt-BR" sz="2000" b="1" dirty="0">
                <a:solidFill>
                  <a:srgbClr val="FFFF00"/>
                </a:solidFill>
                <a:latin typeface="Times New Roman" panose="02020603050405020304" pitchFamily="18" charset="0"/>
                <a:cs typeface="Times New Roman" panose="02020603050405020304" pitchFamily="18" charset="0"/>
              </a:rPr>
              <a:t>a = b. q + r  </a:t>
            </a:r>
            <a:r>
              <a:rPr lang="pt-BR" sz="2000" b="1" dirty="0" smtClean="0">
                <a:solidFill>
                  <a:srgbClr val="FFFF00"/>
                </a:solidFill>
                <a:latin typeface="Times New Roman" panose="02020603050405020304" pitchFamily="18" charset="0"/>
                <a:cs typeface="Times New Roman" panose="02020603050405020304" pitchFamily="18" charset="0"/>
              </a:rPr>
              <a:t>(0 </a:t>
            </a:r>
            <a:r>
              <a:rPr lang="en-US" sz="2000" b="1" dirty="0">
                <a:solidFill>
                  <a:srgbClr val="FFFF00"/>
                </a:solidFill>
                <a:latin typeface="Times New Roman" panose="02020603050405020304" pitchFamily="18" charset="0"/>
                <a:cs typeface="Times New Roman" panose="02020603050405020304" pitchFamily="18" charset="0"/>
                <a:sym typeface="Symbol" panose="05050102010706020507" pitchFamily="18" charset="2"/>
              </a:rPr>
              <a:t></a:t>
            </a:r>
            <a:r>
              <a:rPr lang="pt-BR" sz="2000" b="1" dirty="0">
                <a:solidFill>
                  <a:srgbClr val="FFFF00"/>
                </a:solidFill>
                <a:latin typeface="Times New Roman" panose="02020603050405020304" pitchFamily="18" charset="0"/>
                <a:cs typeface="Times New Roman" panose="02020603050405020304" pitchFamily="18" charset="0"/>
              </a:rPr>
              <a:t> r &lt; b)</a:t>
            </a:r>
            <a:endParaRPr lang="en-US" sz="2000" dirty="0">
              <a:solidFill>
                <a:srgbClr val="FFFF00"/>
              </a:solidFill>
              <a:latin typeface="Times New Roman" panose="02020603050405020304" pitchFamily="18" charset="0"/>
              <a:cs typeface="Times New Roman" panose="02020603050405020304" pitchFamily="18" charset="0"/>
            </a:endParaRPr>
          </a:p>
        </p:txBody>
      </p:sp>
      <p:sp>
        <p:nvSpPr>
          <p:cNvPr id="58" name="Rectangle 57"/>
          <p:cNvSpPr/>
          <p:nvPr/>
        </p:nvSpPr>
        <p:spPr>
          <a:xfrm>
            <a:off x="406094" y="2202849"/>
            <a:ext cx="6096000" cy="1692771"/>
          </a:xfrm>
          <a:prstGeom prst="rect">
            <a:avLst/>
          </a:prstGeom>
        </p:spPr>
        <p:txBody>
          <a:bodyPr>
            <a:spAutoFit/>
          </a:bodyPr>
          <a:lstStyle/>
          <a:p>
            <a:pPr>
              <a:lnSpc>
                <a:spcPct val="130000"/>
              </a:lnSpc>
              <a:spcAft>
                <a:spcPts val="0"/>
              </a:spcAft>
            </a:pP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+Nếu r = 0 thì ta có phép chia </a:t>
            </a:r>
            <a:r>
              <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hết</a:t>
            </a:r>
            <a:r>
              <a:rPr lang="en-US"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 </a:t>
            </a: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b = q</a:t>
            </a:r>
            <a:endPar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Nếu r </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0 thì ta có phép chia có dư  </a:t>
            </a:r>
            <a:endPar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 </a:t>
            </a: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b = q ( dư r)</a:t>
            </a:r>
            <a:endPar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extBox 2"/>
          <p:cNvSpPr txBox="1"/>
          <p:nvPr/>
        </p:nvSpPr>
        <p:spPr>
          <a:xfrm>
            <a:off x="5663821" y="1514901"/>
            <a:ext cx="6045958" cy="461665"/>
          </a:xfrm>
          <a:prstGeom prst="rect">
            <a:avLst/>
          </a:prstGeom>
          <a:noFill/>
        </p:spPr>
        <p:txBody>
          <a:bodyPr wrap="square" rtlCol="0">
            <a:spAutoFit/>
          </a:bodyPr>
          <a:lstStyle/>
          <a:p>
            <a:r>
              <a:rPr lang="en-US" sz="2400" b="1" dirty="0" err="1" smtClean="0">
                <a:solidFill>
                  <a:srgbClr val="FF0000"/>
                </a:solidFill>
                <a:latin typeface="Times New Roman" panose="02020603050405020304" pitchFamily="18" charset="0"/>
                <a:cs typeface="Times New Roman" panose="02020603050405020304" pitchFamily="18" charset="0"/>
              </a:rPr>
              <a:t>Vận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dụng</a:t>
            </a:r>
            <a:r>
              <a:rPr lang="en-US" sz="2400" b="1" dirty="0" smtClean="0">
                <a:solidFill>
                  <a:srgbClr val="FF0000"/>
                </a:solidFill>
                <a:latin typeface="Times New Roman" panose="02020603050405020304" pitchFamily="18" charset="0"/>
                <a:cs typeface="Times New Roman" panose="02020603050405020304" pitchFamily="18" charset="0"/>
              </a:rPr>
              <a:t> 3</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Giải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bài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toán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mở</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đầu</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9" name="Rectangle 8"/>
          <p:cNvSpPr/>
          <p:nvPr/>
        </p:nvSpPr>
        <p:spPr>
          <a:xfrm>
            <a:off x="5602861" y="2007276"/>
            <a:ext cx="6096000" cy="1015663"/>
          </a:xfrm>
          <a:prstGeom prst="rect">
            <a:avLst/>
          </a:prstGeom>
        </p:spPr>
        <p:txBody>
          <a:bodyPr>
            <a:spAutoFit/>
          </a:bodyPr>
          <a:lstStyle/>
          <a:p>
            <a:pPr algn="just"/>
            <a:r>
              <a:rPr lang="en-US" sz="2000" dirty="0" err="1">
                <a:solidFill>
                  <a:schemeClr val="bg1">
                    <a:lumMod val="95000"/>
                  </a:schemeClr>
                </a:solidFill>
                <a:latin typeface="Times New Roman" panose="02020603050405020304" pitchFamily="18" charset="0"/>
                <a:cs typeface="Times New Roman" panose="02020603050405020304" pitchFamily="18" charset="0"/>
              </a:rPr>
              <a:t>Mẹ</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em</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mua</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một</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túi</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smtClean="0">
                <a:solidFill>
                  <a:schemeClr val="bg1">
                    <a:lumMod val="95000"/>
                  </a:schemeClr>
                </a:solidFill>
                <a:latin typeface="Times New Roman" panose="02020603050405020304" pitchFamily="18" charset="0"/>
                <a:cs typeface="Times New Roman" panose="02020603050405020304" pitchFamily="18" charset="0"/>
              </a:rPr>
              <a:t>10kg </a:t>
            </a:r>
            <a:r>
              <a:rPr lang="en-US" sz="2000" dirty="0" err="1" smtClean="0">
                <a:solidFill>
                  <a:schemeClr val="bg1">
                    <a:lumMod val="95000"/>
                  </a:schemeClr>
                </a:solidFill>
                <a:latin typeface="Times New Roman" panose="02020603050405020304" pitchFamily="18" charset="0"/>
                <a:cs typeface="Times New Roman" panose="02020603050405020304" pitchFamily="18" charset="0"/>
              </a:rPr>
              <a:t>gạo</a:t>
            </a:r>
            <a:r>
              <a:rPr lang="en-US" sz="2000" dirty="0" smtClean="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ngon</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loại</a:t>
            </a:r>
            <a:r>
              <a:rPr lang="en-US" sz="2000" dirty="0">
                <a:solidFill>
                  <a:schemeClr val="bg1">
                    <a:lumMod val="95000"/>
                  </a:schemeClr>
                </a:solidFill>
                <a:latin typeface="Times New Roman" panose="02020603050405020304" pitchFamily="18" charset="0"/>
                <a:cs typeface="Times New Roman" panose="02020603050405020304" pitchFamily="18" charset="0"/>
              </a:rPr>
              <a:t> 20 </a:t>
            </a:r>
            <a:r>
              <a:rPr lang="en-US" sz="2000" dirty="0" err="1">
                <a:solidFill>
                  <a:schemeClr val="bg1">
                    <a:lumMod val="95000"/>
                  </a:schemeClr>
                </a:solidFill>
                <a:latin typeface="Times New Roman" panose="02020603050405020304" pitchFamily="18" charset="0"/>
                <a:cs typeface="Times New Roman" panose="02020603050405020304" pitchFamily="18" charset="0"/>
              </a:rPr>
              <a:t>nghìn</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đồng</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một</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kilôgam</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Hỏi</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mẹ</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em</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phải</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đưa</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cho</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cô</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bán</a:t>
            </a:r>
            <a:r>
              <a:rPr lang="en-US" sz="2000" dirty="0">
                <a:solidFill>
                  <a:schemeClr val="bg1">
                    <a:lumMod val="95000"/>
                  </a:schemeClr>
                </a:solidFill>
                <a:latin typeface="Times New Roman" panose="02020603050405020304" pitchFamily="18" charset="0"/>
                <a:cs typeface="Times New Roman" panose="02020603050405020304" pitchFamily="18" charset="0"/>
              </a:rPr>
              <a:t> hang </a:t>
            </a:r>
            <a:r>
              <a:rPr lang="en-US" sz="2000" dirty="0" err="1">
                <a:solidFill>
                  <a:schemeClr val="bg1">
                    <a:lumMod val="95000"/>
                  </a:schemeClr>
                </a:solidFill>
                <a:latin typeface="Times New Roman" panose="02020603050405020304" pitchFamily="18" charset="0"/>
                <a:cs typeface="Times New Roman" panose="02020603050405020304" pitchFamily="18" charset="0"/>
              </a:rPr>
              <a:t>bao</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nhiêu</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tờ</a:t>
            </a:r>
            <a:r>
              <a:rPr lang="en-US" sz="2000" dirty="0">
                <a:solidFill>
                  <a:schemeClr val="bg1">
                    <a:lumMod val="95000"/>
                  </a:schemeClr>
                </a:solidFill>
                <a:latin typeface="Times New Roman" panose="02020603050405020304" pitchFamily="18" charset="0"/>
                <a:cs typeface="Times New Roman" panose="02020603050405020304" pitchFamily="18" charset="0"/>
              </a:rPr>
              <a:t> 50 </a:t>
            </a:r>
            <a:r>
              <a:rPr lang="en-US" sz="2000" dirty="0" err="1">
                <a:solidFill>
                  <a:schemeClr val="bg1">
                    <a:lumMod val="95000"/>
                  </a:schemeClr>
                </a:solidFill>
                <a:latin typeface="Times New Roman" panose="02020603050405020304" pitchFamily="18" charset="0"/>
                <a:cs typeface="Times New Roman" panose="02020603050405020304" pitchFamily="18" charset="0"/>
              </a:rPr>
              <a:t>nghìn</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đồng</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để</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trả</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tiền</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gạo</a:t>
            </a:r>
            <a:r>
              <a:rPr lang="en-US" sz="2000" dirty="0">
                <a:solidFill>
                  <a:schemeClr val="bg1">
                    <a:lumMod val="95000"/>
                  </a:schemeClr>
                </a:solidFill>
                <a:latin typeface="Times New Roman" panose="02020603050405020304" pitchFamily="18" charset="0"/>
                <a:cs typeface="Times New Roman" panose="02020603050405020304" pitchFamily="18" charset="0"/>
              </a:rPr>
              <a:t>?</a:t>
            </a:r>
          </a:p>
        </p:txBody>
      </p:sp>
      <p:sp>
        <p:nvSpPr>
          <p:cNvPr id="10" name="TextBox 9"/>
          <p:cNvSpPr txBox="1"/>
          <p:nvPr/>
        </p:nvSpPr>
        <p:spPr>
          <a:xfrm>
            <a:off x="5663821" y="3279566"/>
            <a:ext cx="6045958" cy="2246769"/>
          </a:xfrm>
          <a:prstGeom prst="rect">
            <a:avLst/>
          </a:prstGeom>
          <a:noFill/>
        </p:spPr>
        <p:txBody>
          <a:bodyPr wrap="square" rtlCol="0">
            <a:spAutoFit/>
          </a:bodyPr>
          <a:lstStyle/>
          <a:p>
            <a:r>
              <a:rPr lang="en-US" sz="2000" b="1" dirty="0" err="1" smtClean="0">
                <a:solidFill>
                  <a:srgbClr val="FF0000"/>
                </a:solidFill>
                <a:latin typeface="Times New Roman" panose="02020603050405020304" pitchFamily="18" charset="0"/>
                <a:cs typeface="Times New Roman" panose="02020603050405020304" pitchFamily="18" charset="0"/>
              </a:rPr>
              <a:t>Giải</a:t>
            </a:r>
            <a:endParaRPr lang="en-US" sz="2000" b="1" dirty="0" smtClean="0">
              <a:solidFill>
                <a:srgbClr val="FF0000"/>
              </a:solidFill>
              <a:latin typeface="Times New Roman" panose="02020603050405020304" pitchFamily="18" charset="0"/>
              <a:cs typeface="Times New Roman" panose="02020603050405020304" pitchFamily="18" charset="0"/>
            </a:endParaRPr>
          </a:p>
          <a:p>
            <a:pPr algn="ctr"/>
            <a:r>
              <a:rPr lang="en-US" sz="2000" dirty="0" err="1" smtClean="0">
                <a:solidFill>
                  <a:schemeClr val="bg1"/>
                </a:solidFill>
                <a:latin typeface="Times New Roman" panose="02020603050405020304" pitchFamily="18" charset="0"/>
                <a:cs typeface="Times New Roman" panose="02020603050405020304" pitchFamily="18" charset="0"/>
              </a:rPr>
              <a:t>Số</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tiền</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mẹ</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em</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phải</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trả</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là</a:t>
            </a:r>
            <a:r>
              <a:rPr lang="en-US" sz="2000" dirty="0" smtClean="0">
                <a:solidFill>
                  <a:schemeClr val="bg1"/>
                </a:solidFill>
                <a:latin typeface="Times New Roman" panose="02020603050405020304" pitchFamily="18" charset="0"/>
                <a:cs typeface="Times New Roman" panose="02020603050405020304" pitchFamily="18" charset="0"/>
              </a:rPr>
              <a:t>:</a:t>
            </a:r>
          </a:p>
          <a:p>
            <a:pPr algn="ctr"/>
            <a:r>
              <a:rPr lang="en-US" sz="2000" dirty="0" smtClean="0">
                <a:solidFill>
                  <a:schemeClr val="bg1"/>
                </a:solidFill>
                <a:latin typeface="Times New Roman" panose="02020603050405020304" pitchFamily="18" charset="0"/>
                <a:cs typeface="Times New Roman" panose="02020603050405020304" pitchFamily="18" charset="0"/>
              </a:rPr>
              <a:t>10 . 20 000 = 200 000 (</a:t>
            </a:r>
            <a:r>
              <a:rPr lang="en-US" sz="2000" dirty="0" err="1" smtClean="0">
                <a:solidFill>
                  <a:schemeClr val="bg1"/>
                </a:solidFill>
                <a:latin typeface="Times New Roman" panose="02020603050405020304" pitchFamily="18" charset="0"/>
                <a:cs typeface="Times New Roman" panose="02020603050405020304" pitchFamily="18" charset="0"/>
              </a:rPr>
              <a:t>đồng</a:t>
            </a:r>
            <a:r>
              <a:rPr lang="en-US" sz="2000" dirty="0" smtClean="0">
                <a:solidFill>
                  <a:schemeClr val="bg1"/>
                </a:solidFill>
                <a:latin typeface="Times New Roman" panose="02020603050405020304" pitchFamily="18" charset="0"/>
                <a:cs typeface="Times New Roman" panose="02020603050405020304" pitchFamily="18" charset="0"/>
              </a:rPr>
              <a:t>)</a:t>
            </a:r>
          </a:p>
          <a:p>
            <a:pPr algn="ctr"/>
            <a:r>
              <a:rPr lang="en-US" sz="2000" dirty="0" err="1" smtClean="0">
                <a:solidFill>
                  <a:schemeClr val="bg1"/>
                </a:solidFill>
                <a:latin typeface="Times New Roman" panose="02020603050405020304" pitchFamily="18" charset="0"/>
                <a:cs typeface="Times New Roman" panose="02020603050405020304" pitchFamily="18" charset="0"/>
              </a:rPr>
              <a:t>Mẹ</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em</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phải</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đưa</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số</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tờ</a:t>
            </a:r>
            <a:r>
              <a:rPr lang="en-US" sz="2000" dirty="0" smtClean="0">
                <a:solidFill>
                  <a:schemeClr val="bg1"/>
                </a:solidFill>
                <a:latin typeface="Times New Roman" panose="02020603050405020304" pitchFamily="18" charset="0"/>
                <a:cs typeface="Times New Roman" panose="02020603050405020304" pitchFamily="18" charset="0"/>
              </a:rPr>
              <a:t> 50 000 </a:t>
            </a:r>
            <a:r>
              <a:rPr lang="en-US" sz="2000" dirty="0" err="1" smtClean="0">
                <a:solidFill>
                  <a:schemeClr val="bg1"/>
                </a:solidFill>
                <a:latin typeface="Times New Roman" panose="02020603050405020304" pitchFamily="18" charset="0"/>
                <a:cs typeface="Times New Roman" panose="02020603050405020304" pitchFamily="18" charset="0"/>
              </a:rPr>
              <a:t>đồng</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là</a:t>
            </a:r>
            <a:r>
              <a:rPr lang="en-US" sz="2000" dirty="0" smtClean="0">
                <a:solidFill>
                  <a:schemeClr val="bg1"/>
                </a:solidFill>
                <a:latin typeface="Times New Roman" panose="02020603050405020304" pitchFamily="18" charset="0"/>
                <a:cs typeface="Times New Roman" panose="02020603050405020304" pitchFamily="18" charset="0"/>
              </a:rPr>
              <a:t>:</a:t>
            </a:r>
          </a:p>
          <a:p>
            <a:pPr algn="ctr"/>
            <a:r>
              <a:rPr lang="en-US" sz="2000" dirty="0" smtClean="0">
                <a:solidFill>
                  <a:schemeClr val="bg1"/>
                </a:solidFill>
                <a:latin typeface="Times New Roman" panose="02020603050405020304" pitchFamily="18" charset="0"/>
                <a:cs typeface="Times New Roman" panose="02020603050405020304" pitchFamily="18" charset="0"/>
              </a:rPr>
              <a:t>200 000 : 50 000 = 4 (</a:t>
            </a:r>
            <a:r>
              <a:rPr lang="en-US" sz="2000" dirty="0" err="1" smtClean="0">
                <a:solidFill>
                  <a:schemeClr val="bg1"/>
                </a:solidFill>
                <a:latin typeface="Times New Roman" panose="02020603050405020304" pitchFamily="18" charset="0"/>
                <a:cs typeface="Times New Roman" panose="02020603050405020304" pitchFamily="18" charset="0"/>
              </a:rPr>
              <a:t>tờ</a:t>
            </a:r>
            <a:r>
              <a:rPr lang="en-US" sz="2000" dirty="0" smtClean="0">
                <a:solidFill>
                  <a:schemeClr val="bg1"/>
                </a:solidFill>
                <a:latin typeface="Times New Roman" panose="02020603050405020304" pitchFamily="18" charset="0"/>
                <a:cs typeface="Times New Roman" panose="02020603050405020304" pitchFamily="18" charset="0"/>
              </a:rPr>
              <a:t>)</a:t>
            </a:r>
          </a:p>
          <a:p>
            <a:pPr algn="ct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Đáp</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số</a:t>
            </a:r>
            <a:r>
              <a:rPr lang="en-US" sz="2000" dirty="0" smtClean="0">
                <a:solidFill>
                  <a:schemeClr val="bg1"/>
                </a:solidFill>
                <a:latin typeface="Times New Roman" panose="02020603050405020304" pitchFamily="18" charset="0"/>
                <a:cs typeface="Times New Roman" panose="02020603050405020304" pitchFamily="18" charset="0"/>
              </a:rPr>
              <a:t>: 4 </a:t>
            </a:r>
            <a:r>
              <a:rPr lang="en-US" sz="2000" dirty="0" err="1" smtClean="0">
                <a:solidFill>
                  <a:schemeClr val="bg1"/>
                </a:solidFill>
                <a:latin typeface="Times New Roman" panose="02020603050405020304" pitchFamily="18" charset="0"/>
                <a:cs typeface="Times New Roman" panose="02020603050405020304" pitchFamily="18" charset="0"/>
              </a:rPr>
              <a:t>tờ</a:t>
            </a:r>
            <a:endParaRPr lang="en-US" sz="2000" dirty="0" smtClean="0">
              <a:solidFill>
                <a:schemeClr val="bg1"/>
              </a:solidFill>
              <a:latin typeface="Times New Roman" panose="02020603050405020304" pitchFamily="18" charset="0"/>
              <a:cs typeface="Times New Roman" panose="02020603050405020304" pitchFamily="18" charset="0"/>
            </a:endParaRPr>
          </a:p>
          <a:p>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11" name="Date Placeholder 5"/>
          <p:cNvSpPr>
            <a:spLocks noGrp="1"/>
          </p:cNvSpPr>
          <p:nvPr>
            <p:ph type="dt" sz="half" idx="10"/>
          </p:nvPr>
        </p:nvSpPr>
        <p:spPr>
          <a:xfrm>
            <a:off x="838200" y="6356350"/>
            <a:ext cx="1131278" cy="365125"/>
          </a:xfrm>
        </p:spPr>
        <p:txBody>
          <a:bodyPr/>
          <a:lstStyle/>
          <a:p>
            <a:fld id="{BD16FF5B-55B7-4959-B2CC-F3D0D8090996}" type="datetime10">
              <a:rPr lang="en-US" sz="2000" smtClean="0">
                <a:solidFill>
                  <a:srgbClr val="FF0000"/>
                </a:solidFill>
              </a:rPr>
              <a:t>08:21</a:t>
            </a:fld>
            <a:endParaRPr lang="en-US" sz="2000">
              <a:solidFill>
                <a:srgbClr val="FF0000"/>
              </a:solidFill>
            </a:endParaRPr>
          </a:p>
        </p:txBody>
      </p:sp>
    </p:spTree>
    <p:extLst>
      <p:ext uri="{BB962C8B-B14F-4D97-AF65-F5344CB8AC3E}">
        <p14:creationId xmlns:p14="http://schemas.microsoft.com/office/powerpoint/2010/main" val="41929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90"/>
                                          </p:val>
                                        </p:tav>
                                        <p:tav tm="100000">
                                          <p:val>
                                            <p:fltVal val="0"/>
                                          </p:val>
                                        </p:tav>
                                      </p:tavLst>
                                    </p:anim>
                                    <p:animEffect transition="in" filter="fade">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2000"/>
                                        <p:tgtEl>
                                          <p:spTgt spid="10"/>
                                        </p:tgtEl>
                                      </p:cBhvr>
                                    </p:animEffect>
                                    <p:anim calcmode="lin" valueType="num">
                                      <p:cBhvr>
                                        <p:cTn id="21" dur="2000" fill="hold"/>
                                        <p:tgtEl>
                                          <p:spTgt spid="10"/>
                                        </p:tgtEl>
                                        <p:attrNameLst>
                                          <p:attrName>ppt_w</p:attrName>
                                        </p:attrNameLst>
                                      </p:cBhvr>
                                      <p:tavLst>
                                        <p:tav tm="0" fmla="#ppt_w*sin(2.5*pi*$)">
                                          <p:val>
                                            <p:fltVal val="0"/>
                                          </p:val>
                                        </p:tav>
                                        <p:tav tm="100000">
                                          <p:val>
                                            <p:fltVal val="1"/>
                                          </p:val>
                                        </p:tav>
                                      </p:tavLst>
                                    </p:anim>
                                    <p:anim calcmode="lin" valueType="num">
                                      <p:cBhvr>
                                        <p:cTn id="22"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75489"/>
            <a:ext cx="10515600" cy="5301474"/>
          </a:xfrm>
        </p:spPr>
        <p:txBody>
          <a:bodyPr>
            <a:normAutofit/>
          </a:bodyPr>
          <a:lstStyle/>
          <a:p>
            <a:r>
              <a:rPr lang="vi-VN" sz="3600" b="1" dirty="0"/>
              <a:t>Bài 1.26 (SGK trang 19):</a:t>
            </a:r>
            <a:r>
              <a:rPr lang="vi-VN" sz="3600" dirty="0"/>
              <a:t> Một trường Trung học cơ sở có 50 phòng học, mỗi phòng có 11 bộ bàn ghế, mỗi bộ bàn ghế có thể xếp cho 4 học sinh ngồi. Trường có thể nhận nhiều nhất bao nhiêu </a:t>
            </a:r>
            <a:r>
              <a:rPr lang="vi-VN" sz="3600" dirty="0" smtClean="0"/>
              <a:t>học </a:t>
            </a:r>
            <a:r>
              <a:rPr lang="vi-VN" sz="3600" dirty="0"/>
              <a:t>sinh.</a:t>
            </a:r>
            <a:endParaRPr lang="en-US" sz="3600" dirty="0"/>
          </a:p>
        </p:txBody>
      </p:sp>
      <p:sp>
        <p:nvSpPr>
          <p:cNvPr id="4" name="Date Placeholder 5"/>
          <p:cNvSpPr>
            <a:spLocks noGrp="1"/>
          </p:cNvSpPr>
          <p:nvPr>
            <p:ph type="dt" sz="half" idx="10"/>
          </p:nvPr>
        </p:nvSpPr>
        <p:spPr>
          <a:xfrm>
            <a:off x="838200" y="6356350"/>
            <a:ext cx="1131278" cy="365125"/>
          </a:xfrm>
        </p:spPr>
        <p:txBody>
          <a:bodyPr/>
          <a:lstStyle/>
          <a:p>
            <a:fld id="{BD16FF5B-55B7-4959-B2CC-F3D0D8090996}" type="datetime10">
              <a:rPr lang="en-US" sz="2000" smtClean="0">
                <a:solidFill>
                  <a:srgbClr val="FF0000"/>
                </a:solidFill>
              </a:rPr>
              <a:t>08:21</a:t>
            </a:fld>
            <a:endParaRPr lang="en-US" sz="2000">
              <a:solidFill>
                <a:srgbClr val="FF0000"/>
              </a:solidFill>
            </a:endParaRPr>
          </a:p>
        </p:txBody>
      </p:sp>
    </p:spTree>
    <p:extLst>
      <p:ext uri="{BB962C8B-B14F-4D97-AF65-F5344CB8AC3E}">
        <p14:creationId xmlns:p14="http://schemas.microsoft.com/office/powerpoint/2010/main" val="15212970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vi-VN" sz="4000" b="1" dirty="0"/>
              <a:t>Lời giải chi tiết</a:t>
            </a:r>
            <a:endParaRPr lang="vi-VN" sz="4000" dirty="0"/>
          </a:p>
          <a:p>
            <a:r>
              <a:rPr lang="vi-VN" sz="4000" dirty="0"/>
              <a:t>11 bộ bàn ghế có thế xếp cho số học sinh là: 11 . 4 = 44 (học sinh)</a:t>
            </a:r>
          </a:p>
          <a:p>
            <a:r>
              <a:rPr lang="vi-VN" sz="4000" dirty="0"/>
              <a:t>50 phòng học có thể chứa được số học sinh là: 50 . 44 = 2 200 (học sinh)</a:t>
            </a:r>
          </a:p>
          <a:p>
            <a:r>
              <a:rPr lang="vi-VN" sz="4000" dirty="0"/>
              <a:t>Vậy trường có thể nhận nhiều nhất 2 200 học sinh.</a:t>
            </a:r>
          </a:p>
          <a:p>
            <a:endParaRPr lang="en-US" sz="4000" dirty="0"/>
          </a:p>
        </p:txBody>
      </p:sp>
      <p:sp>
        <p:nvSpPr>
          <p:cNvPr id="4" name="Date Placeholder 5"/>
          <p:cNvSpPr>
            <a:spLocks noGrp="1"/>
          </p:cNvSpPr>
          <p:nvPr>
            <p:ph type="dt" sz="half" idx="10"/>
          </p:nvPr>
        </p:nvSpPr>
        <p:spPr>
          <a:xfrm>
            <a:off x="838200" y="6342495"/>
            <a:ext cx="1131278" cy="365125"/>
          </a:xfrm>
        </p:spPr>
        <p:txBody>
          <a:bodyPr/>
          <a:lstStyle/>
          <a:p>
            <a:fld id="{BD16FF5B-55B7-4959-B2CC-F3D0D8090996}" type="datetime10">
              <a:rPr lang="en-US" sz="2000" smtClean="0">
                <a:solidFill>
                  <a:srgbClr val="FF0000"/>
                </a:solidFill>
              </a:rPr>
              <a:t>08:21</a:t>
            </a:fld>
            <a:endParaRPr lang="en-US" sz="2000">
              <a:solidFill>
                <a:srgbClr val="FF0000"/>
              </a:solidFill>
            </a:endParaRPr>
          </a:p>
        </p:txBody>
      </p:sp>
    </p:spTree>
    <p:extLst>
      <p:ext uri="{BB962C8B-B14F-4D97-AF65-F5344CB8AC3E}">
        <p14:creationId xmlns:p14="http://schemas.microsoft.com/office/powerpoint/2010/main" val="16699389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39302"/>
            <a:ext cx="10515600" cy="5437661"/>
          </a:xfrm>
        </p:spPr>
        <p:txBody>
          <a:bodyPr>
            <a:normAutofit/>
          </a:bodyPr>
          <a:lstStyle/>
          <a:p>
            <a:r>
              <a:rPr lang="vi-VN" sz="3600" b="1" dirty="0"/>
              <a:t>Bài 1.28 (SGK trang 19):</a:t>
            </a:r>
            <a:r>
              <a:rPr lang="vi-VN" sz="3600" i="1" dirty="0"/>
              <a:t> </a:t>
            </a:r>
            <a:r>
              <a:rPr lang="vi-VN" sz="3600" dirty="0"/>
              <a:t>Tổng điều tra dân số ngày 1 - 4 - 2019, tỉnh Bắc Giang có 1 803 950 người (theo Tổng cục Thống kê). Biết rằng hai lần số dân tỉnh Bắc Giang kém dân số Thanh Hóa 32 228 người. Tính số dân tỉnh Thanh Hóa.</a:t>
            </a:r>
            <a:endParaRPr lang="en-US" sz="3600" dirty="0"/>
          </a:p>
        </p:txBody>
      </p:sp>
      <p:sp>
        <p:nvSpPr>
          <p:cNvPr id="4" name="Date Placeholder 5"/>
          <p:cNvSpPr>
            <a:spLocks noGrp="1"/>
          </p:cNvSpPr>
          <p:nvPr>
            <p:ph type="dt" sz="half" idx="10"/>
          </p:nvPr>
        </p:nvSpPr>
        <p:spPr>
          <a:xfrm>
            <a:off x="838200" y="6356350"/>
            <a:ext cx="1131278" cy="365125"/>
          </a:xfrm>
        </p:spPr>
        <p:txBody>
          <a:bodyPr/>
          <a:lstStyle/>
          <a:p>
            <a:fld id="{BD16FF5B-55B7-4959-B2CC-F3D0D8090996}" type="datetime10">
              <a:rPr lang="en-US" sz="2000" smtClean="0">
                <a:solidFill>
                  <a:srgbClr val="FF0000"/>
                </a:solidFill>
              </a:rPr>
              <a:t>08:21</a:t>
            </a:fld>
            <a:endParaRPr lang="en-US" sz="2000">
              <a:solidFill>
                <a:srgbClr val="FF0000"/>
              </a:solidFill>
            </a:endParaRPr>
          </a:p>
        </p:txBody>
      </p:sp>
    </p:spTree>
    <p:extLst>
      <p:ext uri="{BB962C8B-B14F-4D97-AF65-F5344CB8AC3E}">
        <p14:creationId xmlns:p14="http://schemas.microsoft.com/office/powerpoint/2010/main" val="42823418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14400"/>
            <a:ext cx="10515600" cy="5262563"/>
          </a:xfrm>
        </p:spPr>
        <p:txBody>
          <a:bodyPr/>
          <a:lstStyle/>
          <a:p>
            <a:r>
              <a:rPr lang="vi-VN" sz="6600" b="1" dirty="0"/>
              <a:t>Lời giải chi tiết</a:t>
            </a:r>
            <a:endParaRPr lang="vi-VN" sz="6600" dirty="0"/>
          </a:p>
          <a:p>
            <a:r>
              <a:rPr lang="vi-VN" sz="6600" dirty="0"/>
              <a:t>Số dân tỉnh Thanh Hóa là: 1 803 950 . 2 + 32 228 = 3 640 128 (người)</a:t>
            </a:r>
          </a:p>
          <a:p>
            <a:endParaRPr lang="en-US" dirty="0"/>
          </a:p>
        </p:txBody>
      </p:sp>
      <p:sp>
        <p:nvSpPr>
          <p:cNvPr id="4" name="Date Placeholder 5"/>
          <p:cNvSpPr>
            <a:spLocks noGrp="1"/>
          </p:cNvSpPr>
          <p:nvPr>
            <p:ph type="dt" sz="half" idx="10"/>
          </p:nvPr>
        </p:nvSpPr>
        <p:spPr>
          <a:xfrm>
            <a:off x="838200" y="6356350"/>
            <a:ext cx="1131278" cy="365125"/>
          </a:xfrm>
        </p:spPr>
        <p:txBody>
          <a:bodyPr/>
          <a:lstStyle/>
          <a:p>
            <a:fld id="{BD16FF5B-55B7-4959-B2CC-F3D0D8090996}" type="datetime10">
              <a:rPr lang="en-US" sz="2000" smtClean="0">
                <a:solidFill>
                  <a:srgbClr val="FF0000"/>
                </a:solidFill>
              </a:rPr>
              <a:t>08:21</a:t>
            </a:fld>
            <a:endParaRPr lang="en-US" sz="2000">
              <a:solidFill>
                <a:srgbClr val="FF0000"/>
              </a:solidFill>
            </a:endParaRPr>
          </a:p>
        </p:txBody>
      </p:sp>
    </p:spTree>
    <p:extLst>
      <p:ext uri="{BB962C8B-B14F-4D97-AF65-F5344CB8AC3E}">
        <p14:creationId xmlns:p14="http://schemas.microsoft.com/office/powerpoint/2010/main" val="22424702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94945"/>
            <a:ext cx="10515600" cy="5282018"/>
          </a:xfrm>
        </p:spPr>
        <p:txBody>
          <a:bodyPr>
            <a:normAutofit/>
          </a:bodyPr>
          <a:lstStyle/>
          <a:p>
            <a:r>
              <a:rPr lang="vi-VN" sz="4000" b="1" dirty="0"/>
              <a:t>Bài 1.29 (SGK trang 19):</a:t>
            </a:r>
            <a:r>
              <a:rPr lang="vi-VN" sz="4000" i="1" dirty="0"/>
              <a:t> </a:t>
            </a:r>
            <a:r>
              <a:rPr lang="vi-VN" sz="4000" dirty="0"/>
              <a:t>Một Trường trung học cơ sở có 997 học sinh tham sự lễ tổng kết cuối năm. Ban tổ chức đã chuẩn bị những chiếc ghế băng 5 chỗ ngồi. Phải có ít nhất bao nhiêu ghế băng như vậy để tất cả học sinh đều có chỗ ngồi?</a:t>
            </a:r>
            <a:endParaRPr lang="en-US" sz="4000" dirty="0"/>
          </a:p>
        </p:txBody>
      </p:sp>
      <p:sp>
        <p:nvSpPr>
          <p:cNvPr id="4" name="Date Placeholder 5"/>
          <p:cNvSpPr>
            <a:spLocks noGrp="1"/>
          </p:cNvSpPr>
          <p:nvPr>
            <p:ph type="dt" sz="half" idx="10"/>
          </p:nvPr>
        </p:nvSpPr>
        <p:spPr>
          <a:xfrm>
            <a:off x="838200" y="6356350"/>
            <a:ext cx="1131278" cy="365125"/>
          </a:xfrm>
        </p:spPr>
        <p:txBody>
          <a:bodyPr/>
          <a:lstStyle/>
          <a:p>
            <a:fld id="{BD16FF5B-55B7-4959-B2CC-F3D0D8090996}" type="datetime10">
              <a:rPr lang="en-US" sz="2000" smtClean="0">
                <a:solidFill>
                  <a:srgbClr val="FF0000"/>
                </a:solidFill>
              </a:rPr>
              <a:t>08:21</a:t>
            </a:fld>
            <a:endParaRPr lang="en-US" sz="2000">
              <a:solidFill>
                <a:srgbClr val="FF0000"/>
              </a:solidFill>
            </a:endParaRPr>
          </a:p>
        </p:txBody>
      </p:sp>
    </p:spTree>
    <p:extLst>
      <p:ext uri="{BB962C8B-B14F-4D97-AF65-F5344CB8AC3E}">
        <p14:creationId xmlns:p14="http://schemas.microsoft.com/office/powerpoint/2010/main" val="24892341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965981" y="2966578"/>
            <a:ext cx="2133809" cy="461665"/>
          </a:xfrm>
          <a:prstGeom prst="rect">
            <a:avLst/>
          </a:prstGeom>
          <a:noFill/>
        </p:spPr>
        <p:txBody>
          <a:bodyPr wrap="square" rtlCol="0">
            <a:spAutoFit/>
          </a:bodyPr>
          <a:lstStyle/>
          <a:p>
            <a:r>
              <a:rPr lang="en-US" sz="2400" b="1" dirty="0" err="1" smtClean="0">
                <a:latin typeface="Times New Roman" panose="02020603050405020304" pitchFamily="18" charset="0"/>
                <a:cs typeface="Times New Roman" panose="02020603050405020304" pitchFamily="18" charset="0"/>
              </a:rPr>
              <a:t>Bài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toán</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4486275" y="571500"/>
            <a:ext cx="2912977" cy="646331"/>
          </a:xfrm>
          <a:prstGeom prst="rect">
            <a:avLst/>
          </a:prstGeom>
          <a:noFill/>
        </p:spPr>
        <p:txBody>
          <a:bodyPr wrap="none" rtlCol="0">
            <a:spAutoFit/>
          </a:bodyPr>
          <a:lstStyle/>
          <a:p>
            <a:r>
              <a:rPr lang="en-US" sz="3600" smtClean="0">
                <a:latin typeface="SVN-A Love Of Thunder" panose="02040603050506020204" pitchFamily="18" charset="0"/>
              </a:rPr>
              <a:t>ĐẶT VẤN ĐỀ</a:t>
            </a:r>
            <a:endParaRPr lang="en-US" sz="3600">
              <a:latin typeface="SVN-A Love Of Thunder" panose="02040603050506020204"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3787"/>
            <a:ext cx="2130233" cy="2662791"/>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1465" y="2966578"/>
            <a:ext cx="2091638" cy="3303115"/>
          </a:xfrm>
          <a:prstGeom prst="rect">
            <a:avLst/>
          </a:prstGeom>
        </p:spPr>
      </p:pic>
      <p:sp>
        <p:nvSpPr>
          <p:cNvPr id="4" name="Rectangle 3"/>
          <p:cNvSpPr/>
          <p:nvPr/>
        </p:nvSpPr>
        <p:spPr>
          <a:xfrm>
            <a:off x="346364" y="3914501"/>
            <a:ext cx="7855101" cy="2308324"/>
          </a:xfrm>
          <a:prstGeom prst="rect">
            <a:avLst/>
          </a:prstGeom>
        </p:spPr>
        <p:txBody>
          <a:bodyPr wrap="square">
            <a:spAutoFit/>
          </a:bodyPr>
          <a:lstStyle/>
          <a:p>
            <a:pPr algn="just"/>
            <a:r>
              <a:rPr lang="en-US" sz="3600">
                <a:latin typeface="Times New Roman" panose="02020603050405020304" pitchFamily="18" charset="0"/>
                <a:cs typeface="Times New Roman" panose="02020603050405020304" pitchFamily="18" charset="0"/>
              </a:rPr>
              <a:t>Mẹ em mua một túi 10kg gạo ngon loại 20 nghìn đồng một kilôgam. Hỏi mẹ em phải đưa cho cô bán hang bao nhiêu tờ 50 nghìn đồng để trả tiền gạo?</a:t>
            </a:r>
            <a:endParaRPr lang="en-US" sz="3600" dirty="0">
              <a:latin typeface="Times New Roman" panose="02020603050405020304" pitchFamily="18" charset="0"/>
              <a:cs typeface="Times New Roman" panose="02020603050405020304" pitchFamily="18" charset="0"/>
            </a:endParaRPr>
          </a:p>
        </p:txBody>
      </p:sp>
      <p:sp>
        <p:nvSpPr>
          <p:cNvPr id="7" name="Date Placeholder 5"/>
          <p:cNvSpPr>
            <a:spLocks noGrp="1"/>
          </p:cNvSpPr>
          <p:nvPr>
            <p:ph type="dt" sz="half" idx="10"/>
          </p:nvPr>
        </p:nvSpPr>
        <p:spPr>
          <a:xfrm>
            <a:off x="838200" y="6356350"/>
            <a:ext cx="1131278" cy="365125"/>
          </a:xfrm>
        </p:spPr>
        <p:txBody>
          <a:bodyPr/>
          <a:lstStyle/>
          <a:p>
            <a:fld id="{BD16FF5B-55B7-4959-B2CC-F3D0D8090996}" type="datetime10">
              <a:rPr lang="en-US" sz="2000" smtClean="0">
                <a:solidFill>
                  <a:srgbClr val="FF0000"/>
                </a:solidFill>
              </a:rPr>
              <a:t>08:21</a:t>
            </a:fld>
            <a:endParaRPr lang="en-US" sz="2000">
              <a:solidFill>
                <a:srgbClr val="FF0000"/>
              </a:solidFill>
            </a:endParaRPr>
          </a:p>
        </p:txBody>
      </p:sp>
    </p:spTree>
    <p:extLst>
      <p:ext uri="{BB962C8B-B14F-4D97-AF65-F5344CB8AC3E}">
        <p14:creationId xmlns:p14="http://schemas.microsoft.com/office/powerpoint/2010/main" val="271649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6914" y="852859"/>
            <a:ext cx="10515600" cy="4351338"/>
          </a:xfrm>
        </p:spPr>
        <p:txBody>
          <a:bodyPr>
            <a:normAutofit fontScale="92500" lnSpcReduction="20000"/>
          </a:bodyPr>
          <a:lstStyle/>
          <a:p>
            <a:r>
              <a:rPr lang="vi-VN" sz="3900" b="1" dirty="0"/>
              <a:t>Lời giải chi tiết</a:t>
            </a:r>
            <a:endParaRPr lang="vi-VN" sz="3900" dirty="0"/>
          </a:p>
          <a:p>
            <a:r>
              <a:rPr lang="vi-VN" sz="3900" dirty="0"/>
              <a:t>Để tính số ghế băng ta thực hiện phép chia như sau:</a:t>
            </a:r>
          </a:p>
          <a:p>
            <a:r>
              <a:rPr lang="vi-VN" sz="3900" dirty="0"/>
              <a:t>Kết quả 997 : 5 = 199 dư 2</a:t>
            </a:r>
          </a:p>
          <a:p>
            <a:r>
              <a:rPr lang="vi-VN" sz="3900" dirty="0"/>
              <a:t>Khi xếp đủ 199 ghế băng thì còn dư 2 học sinh, và phải dùng thêm 1 ghế băng nữa để 2 học sinh ngồi</a:t>
            </a:r>
          </a:p>
          <a:p>
            <a:r>
              <a:rPr lang="vi-VN" sz="3900" dirty="0"/>
              <a:t>Khi đó cần ít nhất là 199 + 1 = 200 (ghế băng)</a:t>
            </a:r>
          </a:p>
          <a:p>
            <a:r>
              <a:rPr lang="vi-VN" sz="3900" b="1" dirty="0"/>
              <a:t>Đáp số: 200 ghế băng</a:t>
            </a:r>
            <a:endParaRPr lang="vi-VN" sz="3900" dirty="0"/>
          </a:p>
          <a:p>
            <a:endParaRPr lang="en-US" dirty="0"/>
          </a:p>
        </p:txBody>
      </p:sp>
      <p:sp>
        <p:nvSpPr>
          <p:cNvPr id="4" name="Date Placeholder 5"/>
          <p:cNvSpPr>
            <a:spLocks noGrp="1"/>
          </p:cNvSpPr>
          <p:nvPr>
            <p:ph type="dt" sz="half" idx="10"/>
          </p:nvPr>
        </p:nvSpPr>
        <p:spPr>
          <a:xfrm>
            <a:off x="838200" y="6356350"/>
            <a:ext cx="1131278" cy="365125"/>
          </a:xfrm>
        </p:spPr>
        <p:txBody>
          <a:bodyPr/>
          <a:lstStyle/>
          <a:p>
            <a:fld id="{BD16FF5B-55B7-4959-B2CC-F3D0D8090996}" type="datetime10">
              <a:rPr lang="en-US" sz="2000" smtClean="0">
                <a:solidFill>
                  <a:srgbClr val="FF0000"/>
                </a:solidFill>
              </a:rPr>
              <a:t>08:21</a:t>
            </a:fld>
            <a:endParaRPr lang="en-US" sz="2000">
              <a:solidFill>
                <a:srgbClr val="FF0000"/>
              </a:solidFill>
            </a:endParaRPr>
          </a:p>
        </p:txBody>
      </p:sp>
    </p:spTree>
    <p:extLst>
      <p:ext uri="{BB962C8B-B14F-4D97-AF65-F5344CB8AC3E}">
        <p14:creationId xmlns:p14="http://schemas.microsoft.com/office/powerpoint/2010/main" val="10545934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285" y="629123"/>
            <a:ext cx="10515600" cy="4351338"/>
          </a:xfrm>
        </p:spPr>
        <p:txBody>
          <a:bodyPr>
            <a:normAutofit/>
          </a:bodyPr>
          <a:lstStyle/>
          <a:p>
            <a:r>
              <a:rPr lang="vi-VN" sz="4000" b="1" dirty="0"/>
              <a:t>Bài 1.30 (SGK trang 19):</a:t>
            </a:r>
            <a:r>
              <a:rPr lang="vi-VN" sz="4000" dirty="0"/>
              <a:t> Một nhà máy dùng ô tô chuyển 1290 kiện hàng tới một cửa hàng. Nếu mỗi chuyến xe chở được 45 kiện thì cần phải ít nhất bao nhiêu chuyến xe để chuyển hết số kiện hàng trên?</a:t>
            </a:r>
            <a:endParaRPr lang="en-US" sz="4000" dirty="0"/>
          </a:p>
        </p:txBody>
      </p:sp>
      <p:sp>
        <p:nvSpPr>
          <p:cNvPr id="4" name="Date Placeholder 5"/>
          <p:cNvSpPr>
            <a:spLocks noGrp="1"/>
          </p:cNvSpPr>
          <p:nvPr>
            <p:ph type="dt" sz="half" idx="10"/>
          </p:nvPr>
        </p:nvSpPr>
        <p:spPr>
          <a:xfrm>
            <a:off x="838200" y="6356350"/>
            <a:ext cx="1131278" cy="365125"/>
          </a:xfrm>
        </p:spPr>
        <p:txBody>
          <a:bodyPr/>
          <a:lstStyle/>
          <a:p>
            <a:fld id="{BD16FF5B-55B7-4959-B2CC-F3D0D8090996}" type="datetime10">
              <a:rPr lang="en-US" sz="2000" smtClean="0">
                <a:solidFill>
                  <a:srgbClr val="FF0000"/>
                </a:solidFill>
              </a:rPr>
              <a:t>08:21</a:t>
            </a:fld>
            <a:endParaRPr lang="en-US" sz="2000">
              <a:solidFill>
                <a:srgbClr val="FF0000"/>
              </a:solidFill>
            </a:endParaRPr>
          </a:p>
        </p:txBody>
      </p:sp>
    </p:spTree>
    <p:extLst>
      <p:ext uri="{BB962C8B-B14F-4D97-AF65-F5344CB8AC3E}">
        <p14:creationId xmlns:p14="http://schemas.microsoft.com/office/powerpoint/2010/main" val="39305336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7927" y="638849"/>
            <a:ext cx="10515600" cy="5781405"/>
          </a:xfrm>
        </p:spPr>
        <p:txBody>
          <a:bodyPr>
            <a:noAutofit/>
          </a:bodyPr>
          <a:lstStyle/>
          <a:p>
            <a:r>
              <a:rPr lang="vi-VN" sz="3600" b="1" dirty="0"/>
              <a:t>Lời giải chi tiết</a:t>
            </a:r>
            <a:endParaRPr lang="vi-VN" sz="3600" dirty="0"/>
          </a:p>
          <a:p>
            <a:r>
              <a:rPr lang="vi-VN" sz="3600" dirty="0"/>
              <a:t>Để tính số chuyến xe để chở hết các kiện hàng ta thực hiện phép chia như sau:</a:t>
            </a:r>
          </a:p>
          <a:p>
            <a:r>
              <a:rPr lang="vi-VN" sz="3600" dirty="0"/>
              <a:t>Kết quả 1290 : 45 = 28 dư 30</a:t>
            </a:r>
          </a:p>
          <a:p>
            <a:r>
              <a:rPr lang="vi-VN" sz="3600" dirty="0"/>
              <a:t>Khi xếp đủ 28 chuyến xe thì còn dư 30 kiện hàng, và phải dùng thêm 1 chuyến xe nữa để chở hết 30 kiện hàng đó</a:t>
            </a:r>
          </a:p>
          <a:p>
            <a:r>
              <a:rPr lang="vi-VN" sz="3600" dirty="0"/>
              <a:t>Khi đó cần ít nhất là 28 + 1 = </a:t>
            </a:r>
            <a:r>
              <a:rPr lang="en-US" sz="3600" dirty="0" smtClean="0"/>
              <a:t>29</a:t>
            </a:r>
            <a:r>
              <a:rPr lang="vi-VN" sz="3600" dirty="0" smtClean="0"/>
              <a:t> </a:t>
            </a:r>
            <a:r>
              <a:rPr lang="vi-VN" sz="3600" dirty="0"/>
              <a:t>(chuyến xe)</a:t>
            </a:r>
          </a:p>
          <a:p>
            <a:r>
              <a:rPr lang="vi-VN" sz="3600" b="1" dirty="0"/>
              <a:t>Đáp số:</a:t>
            </a:r>
            <a:r>
              <a:rPr lang="vi-VN" sz="3600" dirty="0"/>
              <a:t> </a:t>
            </a:r>
            <a:r>
              <a:rPr lang="en-US" sz="3600" smtClean="0"/>
              <a:t>29</a:t>
            </a:r>
            <a:r>
              <a:rPr lang="vi-VN" sz="3600" smtClean="0"/>
              <a:t> </a:t>
            </a:r>
            <a:r>
              <a:rPr lang="vi-VN" sz="3600" dirty="0"/>
              <a:t>chuyến xe.</a:t>
            </a:r>
          </a:p>
          <a:p>
            <a:endParaRPr lang="en-US" sz="3600" dirty="0"/>
          </a:p>
        </p:txBody>
      </p:sp>
      <p:sp>
        <p:nvSpPr>
          <p:cNvPr id="4" name="Date Placeholder 5"/>
          <p:cNvSpPr>
            <a:spLocks noGrp="1"/>
          </p:cNvSpPr>
          <p:nvPr>
            <p:ph type="dt" sz="half" idx="10"/>
          </p:nvPr>
        </p:nvSpPr>
        <p:spPr>
          <a:xfrm>
            <a:off x="838200" y="6356350"/>
            <a:ext cx="1131278" cy="365125"/>
          </a:xfrm>
        </p:spPr>
        <p:txBody>
          <a:bodyPr/>
          <a:lstStyle/>
          <a:p>
            <a:fld id="{BD16FF5B-55B7-4959-B2CC-F3D0D8090996}" type="datetime10">
              <a:rPr lang="en-US" sz="2000" smtClean="0">
                <a:solidFill>
                  <a:srgbClr val="FF0000"/>
                </a:solidFill>
              </a:rPr>
              <a:t>08:21</a:t>
            </a:fld>
            <a:endParaRPr lang="en-US" sz="2000">
              <a:solidFill>
                <a:srgbClr val="FF0000"/>
              </a:solidFill>
            </a:endParaRPr>
          </a:p>
        </p:txBody>
      </p:sp>
    </p:spTree>
    <p:extLst>
      <p:ext uri="{BB962C8B-B14F-4D97-AF65-F5344CB8AC3E}">
        <p14:creationId xmlns:p14="http://schemas.microsoft.com/office/powerpoint/2010/main" val="13021116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Process 6"/>
          <p:cNvSpPr/>
          <p:nvPr/>
        </p:nvSpPr>
        <p:spPr>
          <a:xfrm>
            <a:off x="9539785" y="0"/>
            <a:ext cx="2652215" cy="6858000"/>
          </a:xfrm>
          <a:prstGeom prst="flowChartProcess">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Process 2"/>
          <p:cNvSpPr/>
          <p:nvPr/>
        </p:nvSpPr>
        <p:spPr>
          <a:xfrm>
            <a:off x="0" y="0"/>
            <a:ext cx="2757586" cy="6858000"/>
          </a:xfrm>
          <a:prstGeom prst="flowChartProcess">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rapezoid 1"/>
          <p:cNvSpPr/>
          <p:nvPr/>
        </p:nvSpPr>
        <p:spPr>
          <a:xfrm>
            <a:off x="1951630" y="3852605"/>
            <a:ext cx="8381697" cy="3005395"/>
          </a:xfrm>
          <a:prstGeom prst="trapezoid">
            <a:avLst>
              <a:gd name="adj" fmla="val 27128"/>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8555EA4-F00B-431C-B665-58DC8538AA2B}"/>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0" b="97778" l="4961" r="92656"/>
                    </a14:imgEffect>
                  </a14:imgLayer>
                </a14:imgProps>
              </a:ext>
              <a:ext uri="{28A0092B-C50C-407E-A947-70E740481C1C}">
                <a14:useLocalDpi xmlns:a14="http://schemas.microsoft.com/office/drawing/2010/main" val="0"/>
              </a:ext>
            </a:extLst>
          </a:blip>
          <a:srcRect t="1615"/>
          <a:stretch/>
        </p:blipFill>
        <p:spPr>
          <a:xfrm>
            <a:off x="2209801" y="0"/>
            <a:ext cx="7772396" cy="4301328"/>
          </a:xfrm>
          <a:prstGeom prst="rect">
            <a:avLst/>
          </a:prstGeom>
        </p:spPr>
      </p:pic>
      <p:sp>
        <p:nvSpPr>
          <p:cNvPr id="6" name="Rectangle 5">
            <a:extLst>
              <a:ext uri="{FF2B5EF4-FFF2-40B4-BE49-F238E27FC236}">
                <a16:creationId xmlns:a16="http://schemas.microsoft.com/office/drawing/2014/main" id="{6FE0A47F-DE0D-4AFB-A019-3B65ECEF2308}"/>
              </a:ext>
            </a:extLst>
          </p:cNvPr>
          <p:cNvSpPr/>
          <p:nvPr/>
        </p:nvSpPr>
        <p:spPr>
          <a:xfrm>
            <a:off x="2757586" y="4057324"/>
            <a:ext cx="6676828" cy="646331"/>
          </a:xfrm>
          <a:prstGeom prst="rect">
            <a:avLst/>
          </a:prstGeom>
          <a:noFill/>
        </p:spPr>
        <p:txBody>
          <a:bodyPr wrap="none" lIns="91440" tIns="45720" rIns="91440" bIns="45720">
            <a:spAutoFit/>
          </a:bodyPr>
          <a:lstStyle/>
          <a:p>
            <a:pPr algn="ctr"/>
            <a:r>
              <a:rPr lang="en-US" sz="3600" b="1" dirty="0">
                <a:ln w="6600">
                  <a:solidFill>
                    <a:srgbClr val="7030A0"/>
                  </a:solidFill>
                  <a:prstDash val="solid"/>
                </a:ln>
                <a:solidFill>
                  <a:srgbClr val="002060"/>
                </a:solidFill>
                <a:effectLst>
                  <a:outerShdw dist="38100" dir="2700000" algn="tl" rotWithShape="0">
                    <a:schemeClr val="accent2"/>
                  </a:outerShdw>
                </a:effectLst>
                <a:latin typeface="Tahoma" panose="020B0604030504040204" pitchFamily="34" charset="0"/>
                <a:ea typeface="Tahoma" panose="020B0604030504040204" pitchFamily="34" charset="0"/>
                <a:cs typeface="Tahoma" panose="020B0604030504040204" pitchFamily="34" charset="0"/>
              </a:rPr>
              <a:t>TRÒ CH</a:t>
            </a:r>
            <a:r>
              <a:rPr lang="vi-VN" sz="3600" b="1" dirty="0">
                <a:ln w="6600">
                  <a:solidFill>
                    <a:srgbClr val="7030A0"/>
                  </a:solidFill>
                  <a:prstDash val="solid"/>
                </a:ln>
                <a:solidFill>
                  <a:srgbClr val="002060"/>
                </a:solidFill>
                <a:effectLst>
                  <a:outerShdw dist="38100" dir="2700000" algn="tl" rotWithShape="0">
                    <a:schemeClr val="accent2"/>
                  </a:outerShdw>
                </a:effectLst>
                <a:latin typeface="Tahoma" panose="020B0604030504040204" pitchFamily="34" charset="0"/>
                <a:ea typeface="Tahoma" panose="020B0604030504040204" pitchFamily="34" charset="0"/>
                <a:cs typeface="Tahoma" panose="020B0604030504040204" pitchFamily="34" charset="0"/>
              </a:rPr>
              <a:t>Ơ</a:t>
            </a:r>
            <a:r>
              <a:rPr lang="en-US" sz="3600" b="1" dirty="0">
                <a:ln w="6600">
                  <a:solidFill>
                    <a:srgbClr val="7030A0"/>
                  </a:solidFill>
                  <a:prstDash val="solid"/>
                </a:ln>
                <a:solidFill>
                  <a:srgbClr val="002060"/>
                </a:solidFill>
                <a:effectLst>
                  <a:outerShdw dist="38100" dir="2700000" algn="tl" rotWithShape="0">
                    <a:schemeClr val="accent2"/>
                  </a:outerShdw>
                </a:effectLst>
                <a:latin typeface="Tahoma" panose="020B0604030504040204" pitchFamily="34" charset="0"/>
                <a:ea typeface="Tahoma" panose="020B0604030504040204" pitchFamily="34" charset="0"/>
                <a:cs typeface="Tahoma" panose="020B0604030504040204" pitchFamily="34" charset="0"/>
              </a:rPr>
              <a:t>I HỘP QUÀ BÍ MẬT</a:t>
            </a:r>
            <a:endParaRPr lang="en-US" sz="3600" b="1" cap="none" spc="0" dirty="0">
              <a:ln w="6600">
                <a:solidFill>
                  <a:srgbClr val="7030A0"/>
                </a:solidFill>
                <a:prstDash val="solid"/>
              </a:ln>
              <a:solidFill>
                <a:srgbClr val="002060"/>
              </a:solidFill>
              <a:effectLst>
                <a:outerShdw dist="38100" dir="2700000" algn="tl" rotWithShape="0">
                  <a:schemeClr val="accent2"/>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 name="Rectangle 4">
            <a:extLst>
              <a:ext uri="{FF2B5EF4-FFF2-40B4-BE49-F238E27FC236}">
                <a16:creationId xmlns:a16="http://schemas.microsoft.com/office/drawing/2014/main" id="{D5637220-8609-44A7-8DDD-910576BCA515}"/>
              </a:ext>
            </a:extLst>
          </p:cNvPr>
          <p:cNvSpPr/>
          <p:nvPr/>
        </p:nvSpPr>
        <p:spPr>
          <a:xfrm>
            <a:off x="5868643" y="4924753"/>
            <a:ext cx="4464684" cy="584775"/>
          </a:xfrm>
          <a:prstGeom prst="rect">
            <a:avLst/>
          </a:prstGeom>
        </p:spPr>
        <p:txBody>
          <a:bodyPr wrap="none">
            <a:spAutoFit/>
          </a:bodyPr>
          <a:lstStyle/>
          <a:p>
            <a:r>
              <a:rPr lang="en-US" sz="3200" b="1" dirty="0">
                <a:latin typeface="Tahoma" panose="020B0604030504040204" pitchFamily="34" charset="0"/>
                <a:ea typeface="Tahoma" panose="020B0604030504040204" pitchFamily="34" charset="0"/>
                <a:cs typeface="Tahoma" panose="020B0604030504040204" pitchFamily="34" charset="0"/>
              </a:rPr>
              <a:t>Gift box secret game</a:t>
            </a:r>
          </a:p>
        </p:txBody>
      </p:sp>
      <p:pic>
        <p:nvPicPr>
          <p:cNvPr id="18" name="chrysanthemum">
            <a:hlinkClick r:id="" action="ppaction://media"/>
            <a:extLst>
              <a:ext uri="{FF2B5EF4-FFF2-40B4-BE49-F238E27FC236}">
                <a16:creationId xmlns:a16="http://schemas.microsoft.com/office/drawing/2014/main" id="{8AE2F4B0-E4D2-402B-A75B-0B7FADBE231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561926" y="-800100"/>
            <a:ext cx="609600" cy="609600"/>
          </a:xfrm>
          <a:prstGeom prst="rect">
            <a:avLst/>
          </a:prstGeom>
        </p:spPr>
      </p:pic>
      <p:pic>
        <p:nvPicPr>
          <p:cNvPr id="9" name="Picture 8">
            <a:hlinkClick r:id="rId7" action="ppaction://hlinkpres?slideindex=1&amp;slidetitle="/>
            <a:extLst>
              <a:ext uri="{FF2B5EF4-FFF2-40B4-BE49-F238E27FC236}">
                <a16:creationId xmlns:a16="http://schemas.microsoft.com/office/drawing/2014/main" id="{9BA53A17-AFCF-4E30-9122-7DE4F8E4940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46146" y="5062286"/>
            <a:ext cx="1969179" cy="1743607"/>
          </a:xfrm>
          <a:prstGeom prst="rect">
            <a:avLst/>
          </a:prstGeom>
        </p:spPr>
      </p:pic>
      <p:pic>
        <p:nvPicPr>
          <p:cNvPr id="10" name="Picture 9">
            <a:extLst>
              <a:ext uri="{FF2B5EF4-FFF2-40B4-BE49-F238E27FC236}">
                <a16:creationId xmlns:a16="http://schemas.microsoft.com/office/drawing/2014/main" id="{4B61E008-E63C-47EA-9197-B0DC8AA996A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00421" y="4550177"/>
            <a:ext cx="2060627" cy="1383912"/>
          </a:xfrm>
          <a:prstGeom prst="rect">
            <a:avLst/>
          </a:prstGeom>
        </p:spPr>
      </p:pic>
    </p:spTree>
    <p:extLst>
      <p:ext uri="{BB962C8B-B14F-4D97-AF65-F5344CB8AC3E}">
        <p14:creationId xmlns:p14="http://schemas.microsoft.com/office/powerpoint/2010/main" val="133862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iterate type="lt">
                                    <p:tmPct val="0"/>
                                  </p:iterate>
                                  <p:childTnLst>
                                    <p:animClr clrSpc="hsl" dir="cw">
                                      <p:cBhvr override="childStyle">
                                        <p:cTn id="6" dur="500" fill="hold"/>
                                        <p:tgtEl>
                                          <p:spTgt spid="6"/>
                                        </p:tgtEl>
                                        <p:attrNameLst>
                                          <p:attrName>style.color</p:attrName>
                                        </p:attrNameLst>
                                      </p:cBhvr>
                                      <p:by>
                                        <p:hsl h="7200000" s="0" l="0"/>
                                      </p:by>
                                    </p:animClr>
                                    <p:animClr clrSpc="hsl" dir="cw">
                                      <p:cBhvr>
                                        <p:cTn id="7" dur="500" fill="hold"/>
                                        <p:tgtEl>
                                          <p:spTgt spid="6"/>
                                        </p:tgtEl>
                                        <p:attrNameLst>
                                          <p:attrName>fillcolor</p:attrName>
                                        </p:attrNameLst>
                                      </p:cBhvr>
                                      <p:by>
                                        <p:hsl h="7200000" s="0" l="0"/>
                                      </p:by>
                                    </p:animClr>
                                    <p:animClr clrSpc="hsl" dir="cw">
                                      <p:cBhvr>
                                        <p:cTn id="8" dur="500" fill="hold"/>
                                        <p:tgtEl>
                                          <p:spTgt spid="6"/>
                                        </p:tgtEl>
                                        <p:attrNameLst>
                                          <p:attrName>stroke.color</p:attrName>
                                        </p:attrNameLst>
                                      </p:cBhvr>
                                      <p:by>
                                        <p:hsl h="7200000" s="0" l="0"/>
                                      </p:by>
                                    </p:animClr>
                                    <p:set>
                                      <p:cBhvr>
                                        <p:cTn id="9" dur="500" fill="hold"/>
                                        <p:tgtEl>
                                          <p:spTgt spid="6"/>
                                        </p:tgtEl>
                                        <p:attrNameLst>
                                          <p:attrName>fill.type</p:attrName>
                                        </p:attrNameLst>
                                      </p:cBhvr>
                                      <p:to>
                                        <p:strVal val="solid"/>
                                      </p:to>
                                    </p:set>
                                  </p:childTnLst>
                                </p:cTn>
                              </p:par>
                              <p:par>
                                <p:cTn id="10" presetID="34" presetClass="emph" presetSubtype="0" repeatCount="indefinite" fill="hold" grpId="1" nodeType="withEffect">
                                  <p:stCondLst>
                                    <p:cond delay="0"/>
                                  </p:stCondLst>
                                  <p:iterate type="lt">
                                    <p:tmPct val="10000"/>
                                  </p:iterate>
                                  <p:childTnLst>
                                    <p:animMotion origin="layout" path="M 0 2.59259E-6 L 0 -0.07222 " pathEditMode="relative" rAng="0" ptsTypes="AA">
                                      <p:cBhvr>
                                        <p:cTn id="11" dur="250" accel="50000" decel="50000" autoRev="1" fill="hold">
                                          <p:stCondLst>
                                            <p:cond delay="0"/>
                                          </p:stCondLst>
                                        </p:cTn>
                                        <p:tgtEl>
                                          <p:spTgt spid="6"/>
                                        </p:tgtEl>
                                        <p:attrNameLst>
                                          <p:attrName>ppt_x</p:attrName>
                                          <p:attrName>ppt_y</p:attrName>
                                        </p:attrNameLst>
                                      </p:cBhvr>
                                      <p:rCtr x="0" y="-3611"/>
                                    </p:animMotion>
                                    <p:animRot by="1500000">
                                      <p:cBhvr>
                                        <p:cTn id="12" dur="125" fill="hold">
                                          <p:stCondLst>
                                            <p:cond delay="0"/>
                                          </p:stCondLst>
                                        </p:cTn>
                                        <p:tgtEl>
                                          <p:spTgt spid="6"/>
                                        </p:tgtEl>
                                        <p:attrNameLst>
                                          <p:attrName>r</p:attrName>
                                        </p:attrNameLst>
                                      </p:cBhvr>
                                    </p:animRot>
                                    <p:animRot by="-1500000">
                                      <p:cBhvr>
                                        <p:cTn id="13" dur="125" fill="hold">
                                          <p:stCondLst>
                                            <p:cond delay="125"/>
                                          </p:stCondLst>
                                        </p:cTn>
                                        <p:tgtEl>
                                          <p:spTgt spid="6"/>
                                        </p:tgtEl>
                                        <p:attrNameLst>
                                          <p:attrName>r</p:attrName>
                                        </p:attrNameLst>
                                      </p:cBhvr>
                                    </p:animRot>
                                    <p:animRot by="-1500000">
                                      <p:cBhvr>
                                        <p:cTn id="14" dur="125" fill="hold">
                                          <p:stCondLst>
                                            <p:cond delay="250"/>
                                          </p:stCondLst>
                                        </p:cTn>
                                        <p:tgtEl>
                                          <p:spTgt spid="6"/>
                                        </p:tgtEl>
                                        <p:attrNameLst>
                                          <p:attrName>r</p:attrName>
                                        </p:attrNameLst>
                                      </p:cBhvr>
                                    </p:animRot>
                                    <p:animRot by="1500000">
                                      <p:cBhvr>
                                        <p:cTn id="15" dur="125" fill="hold">
                                          <p:stCondLst>
                                            <p:cond delay="375"/>
                                          </p:stCondLst>
                                        </p:cTn>
                                        <p:tgtEl>
                                          <p:spTgt spid="6"/>
                                        </p:tgtEl>
                                        <p:attrNameLst>
                                          <p:attrName>r</p:attrName>
                                        </p:attrNameLst>
                                      </p:cBhvr>
                                    </p:animRot>
                                  </p:childTnLst>
                                </p:cTn>
                              </p:par>
                              <p:par>
                                <p:cTn id="16" presetID="1" presetClass="mediacall" presetSubtype="0" fill="hold" nodeType="withEffect">
                                  <p:stCondLst>
                                    <p:cond delay="0"/>
                                  </p:stCondLst>
                                  <p:childTnLst>
                                    <p:cmd type="call" cmd="playFrom(0.0)">
                                      <p:cBhvr>
                                        <p:cTn id="17" dur="30000"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18"/>
                </p:tgtEl>
              </p:cMediaNode>
            </p:audio>
            <p:seq concurrent="1" nextAc="seek">
              <p:cTn id="19" restart="whenNotActive" fill="hold" evtFilter="cancelBubble" nodeType="interactiveSeq">
                <p:stCondLst>
                  <p:cond evt="onClick" delay="0">
                    <p:tgtEl>
                      <p:spTgt spid="9"/>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6" grpId="0"/>
      <p:bldP spid="6" grpId="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3" name="6-Point Star 2"/>
          <p:cNvSpPr/>
          <p:nvPr/>
        </p:nvSpPr>
        <p:spPr>
          <a:xfrm>
            <a:off x="600501" y="2347412"/>
            <a:ext cx="2470245" cy="2347418"/>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solidFill>
                  <a:schemeClr val="bg1"/>
                </a:solidFill>
                <a:latin typeface="Times New Roman" panose="02020603050405020304" pitchFamily="18" charset="0"/>
                <a:ea typeface="Times New Roman" panose="02020603050405020304" pitchFamily="18" charset="0"/>
              </a:rPr>
              <a:t>§5. PHÉP NHÂN VÀ PHÉP CHIA CÁC SỐ TỰ NHIÊN</a:t>
            </a:r>
            <a:endParaRPr lang="en-US" dirty="0"/>
          </a:p>
        </p:txBody>
      </p:sp>
      <p:grpSp>
        <p:nvGrpSpPr>
          <p:cNvPr id="15" name="Group 14"/>
          <p:cNvGrpSpPr/>
          <p:nvPr/>
        </p:nvGrpSpPr>
        <p:grpSpPr>
          <a:xfrm>
            <a:off x="2961091" y="1726437"/>
            <a:ext cx="2066047" cy="1323836"/>
            <a:chOff x="2961091" y="1726437"/>
            <a:chExt cx="2066047" cy="1323836"/>
          </a:xfrm>
        </p:grpSpPr>
        <p:sp>
          <p:nvSpPr>
            <p:cNvPr id="4" name="Multiply 3"/>
            <p:cNvSpPr/>
            <p:nvPr/>
          </p:nvSpPr>
          <p:spPr>
            <a:xfrm>
              <a:off x="2961091" y="1726437"/>
              <a:ext cx="1596788" cy="1323836"/>
            </a:xfrm>
            <a:prstGeom prst="mathMultiply">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Times New Roman" panose="02020603050405020304" pitchFamily="18" charset="0"/>
                  <a:cs typeface="Times New Roman" panose="02020603050405020304" pitchFamily="18" charset="0"/>
                </a:rPr>
                <a:t>Phép</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nhân</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9" name="Freeform 8"/>
            <p:cNvSpPr/>
            <p:nvPr/>
          </p:nvSpPr>
          <p:spPr>
            <a:xfrm>
              <a:off x="3029803" y="2243737"/>
              <a:ext cx="1997335" cy="717827"/>
            </a:xfrm>
            <a:custGeom>
              <a:avLst/>
              <a:gdLst>
                <a:gd name="connsiteX0" fmla="*/ 0 w 1997335"/>
                <a:gd name="connsiteY0" fmla="*/ 717827 h 717827"/>
                <a:gd name="connsiteX1" fmla="*/ 477672 w 1997335"/>
                <a:gd name="connsiteY1" fmla="*/ 472167 h 717827"/>
                <a:gd name="connsiteX2" fmla="*/ 1801504 w 1997335"/>
                <a:gd name="connsiteY2" fmla="*/ 62735 h 717827"/>
                <a:gd name="connsiteX3" fmla="*/ 1965278 w 1997335"/>
                <a:gd name="connsiteY3" fmla="*/ 8144 h 717827"/>
              </a:gdLst>
              <a:ahLst/>
              <a:cxnLst>
                <a:cxn ang="0">
                  <a:pos x="connsiteX0" y="connsiteY0"/>
                </a:cxn>
                <a:cxn ang="0">
                  <a:pos x="connsiteX1" y="connsiteY1"/>
                </a:cxn>
                <a:cxn ang="0">
                  <a:pos x="connsiteX2" y="connsiteY2"/>
                </a:cxn>
                <a:cxn ang="0">
                  <a:pos x="connsiteX3" y="connsiteY3"/>
                </a:cxn>
              </a:cxnLst>
              <a:rect l="l" t="t" r="r" b="b"/>
              <a:pathLst>
                <a:path w="1997335" h="717827">
                  <a:moveTo>
                    <a:pt x="0" y="717827"/>
                  </a:moveTo>
                  <a:cubicBezTo>
                    <a:pt x="88710" y="649588"/>
                    <a:pt x="177421" y="581349"/>
                    <a:pt x="477672" y="472167"/>
                  </a:cubicBezTo>
                  <a:cubicBezTo>
                    <a:pt x="777923" y="362985"/>
                    <a:pt x="1553570" y="140072"/>
                    <a:pt x="1801504" y="62735"/>
                  </a:cubicBezTo>
                  <a:cubicBezTo>
                    <a:pt x="2049438" y="-14602"/>
                    <a:pt x="2007358" y="-3229"/>
                    <a:pt x="1965278" y="8144"/>
                  </a:cubicBezTo>
                </a:path>
              </a:pathLst>
            </a:custGeom>
            <a:solidFill>
              <a:srgbClr val="FFC0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p:cNvGrpSpPr/>
          <p:nvPr/>
        </p:nvGrpSpPr>
        <p:grpSpPr>
          <a:xfrm>
            <a:off x="3070746" y="3562064"/>
            <a:ext cx="2101755" cy="1282889"/>
            <a:chOff x="3070746" y="3562064"/>
            <a:chExt cx="2101755" cy="1282889"/>
          </a:xfrm>
        </p:grpSpPr>
        <p:sp>
          <p:nvSpPr>
            <p:cNvPr id="10" name="Freeform 9"/>
            <p:cNvSpPr/>
            <p:nvPr/>
          </p:nvSpPr>
          <p:spPr>
            <a:xfrm>
              <a:off x="3070746" y="4121624"/>
              <a:ext cx="2101755" cy="368489"/>
            </a:xfrm>
            <a:custGeom>
              <a:avLst/>
              <a:gdLst>
                <a:gd name="connsiteX0" fmla="*/ 0 w 2101755"/>
                <a:gd name="connsiteY0" fmla="*/ 0 h 368489"/>
                <a:gd name="connsiteX1" fmla="*/ 682388 w 2101755"/>
                <a:gd name="connsiteY1" fmla="*/ 204716 h 368489"/>
                <a:gd name="connsiteX2" fmla="*/ 2101755 w 2101755"/>
                <a:gd name="connsiteY2" fmla="*/ 368489 h 368489"/>
                <a:gd name="connsiteX3" fmla="*/ 2101755 w 2101755"/>
                <a:gd name="connsiteY3" fmla="*/ 368489 h 368489"/>
              </a:gdLst>
              <a:ahLst/>
              <a:cxnLst>
                <a:cxn ang="0">
                  <a:pos x="connsiteX0" y="connsiteY0"/>
                </a:cxn>
                <a:cxn ang="0">
                  <a:pos x="connsiteX1" y="connsiteY1"/>
                </a:cxn>
                <a:cxn ang="0">
                  <a:pos x="connsiteX2" y="connsiteY2"/>
                </a:cxn>
                <a:cxn ang="0">
                  <a:pos x="connsiteX3" y="connsiteY3"/>
                </a:cxn>
              </a:cxnLst>
              <a:rect l="l" t="t" r="r" b="b"/>
              <a:pathLst>
                <a:path w="2101755" h="368489">
                  <a:moveTo>
                    <a:pt x="0" y="0"/>
                  </a:moveTo>
                  <a:cubicBezTo>
                    <a:pt x="166048" y="71650"/>
                    <a:pt x="332096" y="143301"/>
                    <a:pt x="682388" y="204716"/>
                  </a:cubicBezTo>
                  <a:cubicBezTo>
                    <a:pt x="1032680" y="266131"/>
                    <a:pt x="2101755" y="368489"/>
                    <a:pt x="2101755" y="368489"/>
                  </a:cubicBezTo>
                  <a:lnTo>
                    <a:pt x="2101755" y="368489"/>
                  </a:lnTo>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ivision 4"/>
            <p:cNvSpPr/>
            <p:nvPr/>
          </p:nvSpPr>
          <p:spPr>
            <a:xfrm>
              <a:off x="3630304" y="3562064"/>
              <a:ext cx="1542197" cy="1282889"/>
            </a:xfrm>
            <a:prstGeom prst="mathDivid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Times New Roman" panose="02020603050405020304" pitchFamily="18" charset="0"/>
                  <a:cs typeface="Times New Roman" panose="02020603050405020304" pitchFamily="18" charset="0"/>
                </a:rPr>
                <a:t>Phép</a:t>
              </a:r>
              <a:r>
                <a:rPr lang="en-US" dirty="0" smtClean="0">
                  <a:latin typeface="Times New Roman" panose="02020603050405020304" pitchFamily="18" charset="0"/>
                  <a:cs typeface="Times New Roman" panose="02020603050405020304" pitchFamily="18" charset="0"/>
                </a:rPr>
                <a:t> chia</a:t>
              </a:r>
              <a:endParaRPr lang="en-US" dirty="0">
                <a:latin typeface="Times New Roman" panose="02020603050405020304" pitchFamily="18" charset="0"/>
                <a:cs typeface="Times New Roman" panose="02020603050405020304" pitchFamily="18" charset="0"/>
              </a:endParaRPr>
            </a:p>
          </p:txBody>
        </p:sp>
      </p:grpSp>
      <p:grpSp>
        <p:nvGrpSpPr>
          <p:cNvPr id="50" name="Group 49"/>
          <p:cNvGrpSpPr/>
          <p:nvPr/>
        </p:nvGrpSpPr>
        <p:grpSpPr>
          <a:xfrm>
            <a:off x="4981433" y="1091821"/>
            <a:ext cx="2251880" cy="1132764"/>
            <a:chOff x="4981433" y="1091821"/>
            <a:chExt cx="2251880" cy="1132764"/>
          </a:xfrm>
        </p:grpSpPr>
        <p:sp>
          <p:nvSpPr>
            <p:cNvPr id="13" name="Freeform 12"/>
            <p:cNvSpPr/>
            <p:nvPr/>
          </p:nvSpPr>
          <p:spPr>
            <a:xfrm>
              <a:off x="4981433" y="1091821"/>
              <a:ext cx="2251880" cy="1132764"/>
            </a:xfrm>
            <a:custGeom>
              <a:avLst/>
              <a:gdLst>
                <a:gd name="connsiteX0" fmla="*/ 0 w 2251880"/>
                <a:gd name="connsiteY0" fmla="*/ 1132764 h 1132764"/>
                <a:gd name="connsiteX1" fmla="*/ 996286 w 2251880"/>
                <a:gd name="connsiteY1" fmla="*/ 436728 h 1132764"/>
                <a:gd name="connsiteX2" fmla="*/ 2251880 w 2251880"/>
                <a:gd name="connsiteY2" fmla="*/ 0 h 1132764"/>
                <a:gd name="connsiteX3" fmla="*/ 2251880 w 2251880"/>
                <a:gd name="connsiteY3" fmla="*/ 0 h 1132764"/>
              </a:gdLst>
              <a:ahLst/>
              <a:cxnLst>
                <a:cxn ang="0">
                  <a:pos x="connsiteX0" y="connsiteY0"/>
                </a:cxn>
                <a:cxn ang="0">
                  <a:pos x="connsiteX1" y="connsiteY1"/>
                </a:cxn>
                <a:cxn ang="0">
                  <a:pos x="connsiteX2" y="connsiteY2"/>
                </a:cxn>
                <a:cxn ang="0">
                  <a:pos x="connsiteX3" y="connsiteY3"/>
                </a:cxn>
              </a:cxnLst>
              <a:rect l="l" t="t" r="r" b="b"/>
              <a:pathLst>
                <a:path w="2251880" h="1132764">
                  <a:moveTo>
                    <a:pt x="0" y="1132764"/>
                  </a:moveTo>
                  <a:cubicBezTo>
                    <a:pt x="310486" y="879143"/>
                    <a:pt x="620973" y="625522"/>
                    <a:pt x="996286" y="436728"/>
                  </a:cubicBezTo>
                  <a:cubicBezTo>
                    <a:pt x="1371599" y="247934"/>
                    <a:pt x="2251880" y="0"/>
                    <a:pt x="2251880" y="0"/>
                  </a:cubicBezTo>
                  <a:lnTo>
                    <a:pt x="2251880" y="0"/>
                  </a:lnTo>
                </a:path>
              </a:pathLst>
            </a:cu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68035" y="1091821"/>
              <a:ext cx="1296538" cy="646331"/>
            </a:xfrm>
            <a:prstGeom prst="rect">
              <a:avLst/>
            </a:prstGeom>
            <a:noFill/>
          </p:spPr>
          <p:txBody>
            <a:bodyPr wrap="square" rtlCol="0">
              <a:spAutoFit/>
            </a:bodyPr>
            <a:lstStyle/>
            <a:p>
              <a:r>
                <a:rPr lang="en-US" dirty="0" err="1" smtClean="0">
                  <a:solidFill>
                    <a:srgbClr val="FFFF00"/>
                  </a:solidFill>
                  <a:latin typeface="Times New Roman" panose="02020603050405020304" pitchFamily="18" charset="0"/>
                  <a:cs typeface="Times New Roman" panose="02020603050405020304" pitchFamily="18" charset="0"/>
                </a:rPr>
                <a:t>Nhân</a:t>
              </a:r>
              <a:r>
                <a:rPr lang="en-US" dirty="0" smtClean="0">
                  <a:solidFill>
                    <a:srgbClr val="FFFF00"/>
                  </a:solidFill>
                  <a:latin typeface="Times New Roman" panose="02020603050405020304" pitchFamily="18" charset="0"/>
                  <a:cs typeface="Times New Roman" panose="02020603050405020304" pitchFamily="18" charset="0"/>
                </a:rPr>
                <a:t> 2 </a:t>
              </a:r>
              <a:r>
                <a:rPr lang="en-US" dirty="0" err="1" smtClean="0">
                  <a:solidFill>
                    <a:srgbClr val="FFFF00"/>
                  </a:solidFill>
                  <a:latin typeface="Times New Roman" panose="02020603050405020304" pitchFamily="18" charset="0"/>
                  <a:cs typeface="Times New Roman" panose="02020603050405020304" pitchFamily="18" charset="0"/>
                </a:rPr>
                <a:t>số</a:t>
              </a:r>
              <a:r>
                <a:rPr lang="en-US" dirty="0" smtClean="0">
                  <a:solidFill>
                    <a:srgbClr val="FFFF00"/>
                  </a:solidFill>
                  <a:latin typeface="Times New Roman" panose="02020603050405020304" pitchFamily="18" charset="0"/>
                  <a:cs typeface="Times New Roman" panose="02020603050405020304" pitchFamily="18" charset="0"/>
                </a:rPr>
                <a:t> </a:t>
              </a:r>
              <a:r>
                <a:rPr lang="en-US" dirty="0" err="1" smtClean="0">
                  <a:solidFill>
                    <a:srgbClr val="FFFF00"/>
                  </a:solidFill>
                  <a:latin typeface="Times New Roman" panose="02020603050405020304" pitchFamily="18" charset="0"/>
                  <a:cs typeface="Times New Roman" panose="02020603050405020304" pitchFamily="18" charset="0"/>
                </a:rPr>
                <a:t>tự</a:t>
              </a:r>
              <a:r>
                <a:rPr lang="en-US" dirty="0" smtClean="0">
                  <a:solidFill>
                    <a:srgbClr val="FFFF00"/>
                  </a:solidFill>
                  <a:latin typeface="Times New Roman" panose="02020603050405020304" pitchFamily="18" charset="0"/>
                  <a:cs typeface="Times New Roman" panose="02020603050405020304" pitchFamily="18" charset="0"/>
                </a:rPr>
                <a:t> </a:t>
              </a:r>
              <a:r>
                <a:rPr lang="en-US" dirty="0" err="1" smtClean="0">
                  <a:solidFill>
                    <a:srgbClr val="FFFF00"/>
                  </a:solidFill>
                  <a:latin typeface="Times New Roman" panose="02020603050405020304" pitchFamily="18" charset="0"/>
                  <a:cs typeface="Times New Roman" panose="02020603050405020304" pitchFamily="18" charset="0"/>
                </a:rPr>
                <a:t>nhiên</a:t>
              </a:r>
              <a:endParaRPr lang="en-US" dirty="0">
                <a:solidFill>
                  <a:srgbClr val="FFFF00"/>
                </a:solidFill>
                <a:latin typeface="Times New Roman" panose="02020603050405020304" pitchFamily="18" charset="0"/>
                <a:cs typeface="Times New Roman" panose="02020603050405020304" pitchFamily="18" charset="0"/>
              </a:endParaRPr>
            </a:p>
          </p:txBody>
        </p:sp>
      </p:grpSp>
      <p:grpSp>
        <p:nvGrpSpPr>
          <p:cNvPr id="58" name="Group 57"/>
          <p:cNvGrpSpPr/>
          <p:nvPr/>
        </p:nvGrpSpPr>
        <p:grpSpPr>
          <a:xfrm>
            <a:off x="7233312" y="281640"/>
            <a:ext cx="3338489" cy="1110432"/>
            <a:chOff x="7233312" y="281640"/>
            <a:chExt cx="3338489" cy="1110432"/>
          </a:xfrm>
        </p:grpSpPr>
        <p:grpSp>
          <p:nvGrpSpPr>
            <p:cNvPr id="18" name="Group 17"/>
            <p:cNvGrpSpPr/>
            <p:nvPr/>
          </p:nvGrpSpPr>
          <p:grpSpPr>
            <a:xfrm>
              <a:off x="7233312" y="281640"/>
              <a:ext cx="3207224" cy="1110432"/>
              <a:chOff x="724806" y="2047781"/>
              <a:chExt cx="3736547" cy="1110432"/>
            </a:xfrm>
          </p:grpSpPr>
          <p:sp>
            <p:nvSpPr>
              <p:cNvPr id="20" name="Rounded Rectangle 19"/>
              <p:cNvSpPr/>
              <p:nvPr/>
            </p:nvSpPr>
            <p:spPr>
              <a:xfrm>
                <a:off x="724806" y="2047781"/>
                <a:ext cx="3736547" cy="1110432"/>
              </a:xfrm>
              <a:prstGeom prst="roundRect">
                <a:avLst/>
              </a:prstGeom>
              <a:solidFill>
                <a:schemeClr val="tx1">
                  <a:lumMod val="50000"/>
                  <a:lumOff val="5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1074610" y="2065091"/>
                <a:ext cx="3117562" cy="400110"/>
              </a:xfrm>
              <a:prstGeom prst="rect">
                <a:avLst/>
              </a:prstGeom>
              <a:noFill/>
            </p:spPr>
            <p:txBody>
              <a:bodyPr wrap="square" rtlCol="0">
                <a:spAutoFit/>
              </a:bodyPr>
              <a:lstStyle/>
              <a:p>
                <a:r>
                  <a:rPr lang="en-US" sz="2000" dirty="0" smtClean="0">
                    <a:solidFill>
                      <a:srgbClr val="FFC000"/>
                    </a:solidFill>
                    <a:latin typeface="Times New Roman" panose="02020603050405020304" pitchFamily="18" charset="0"/>
                    <a:cs typeface="Times New Roman" panose="02020603050405020304" pitchFamily="18" charset="0"/>
                  </a:rPr>
                  <a:t>a       x        b       =      c</a:t>
                </a:r>
                <a:endParaRPr lang="en-US" sz="2000" dirty="0">
                  <a:solidFill>
                    <a:srgbClr val="FFC000"/>
                  </a:solidFill>
                  <a:latin typeface="Times New Roman" panose="02020603050405020304" pitchFamily="18" charset="0"/>
                  <a:cs typeface="Times New Roman" panose="02020603050405020304" pitchFamily="18" charset="0"/>
                </a:endParaRPr>
              </a:p>
            </p:txBody>
          </p:sp>
        </p:grpSp>
        <p:grpSp>
          <p:nvGrpSpPr>
            <p:cNvPr id="24" name="Group 23"/>
            <p:cNvGrpSpPr/>
            <p:nvPr/>
          </p:nvGrpSpPr>
          <p:grpSpPr>
            <a:xfrm>
              <a:off x="7352681" y="670924"/>
              <a:ext cx="965891" cy="647332"/>
              <a:chOff x="780576" y="2437065"/>
              <a:chExt cx="1125302" cy="647332"/>
            </a:xfrm>
          </p:grpSpPr>
          <p:sp>
            <p:nvSpPr>
              <p:cNvPr id="25" name="TextBox 24"/>
              <p:cNvSpPr txBox="1"/>
              <p:nvPr/>
            </p:nvSpPr>
            <p:spPr>
              <a:xfrm>
                <a:off x="780576" y="2715065"/>
                <a:ext cx="1125302" cy="369332"/>
              </a:xfrm>
              <a:prstGeom prst="rect">
                <a:avLst/>
              </a:prstGeom>
              <a:noFill/>
            </p:spPr>
            <p:txBody>
              <a:bodyPr wrap="square" rtlCol="0">
                <a:spAutoFit/>
              </a:bodyPr>
              <a:lstStyle/>
              <a:p>
                <a:r>
                  <a:rPr lang="en-US" dirty="0" err="1" smtClean="0">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dirty="0" smtClean="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dirty="0" err="1" smtClean="0">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26" name="Straight Arrow Connector 25"/>
              <p:cNvCxnSpPr/>
              <p:nvPr/>
            </p:nvCxnSpPr>
            <p:spPr>
              <a:xfrm flipV="1">
                <a:off x="1336429" y="2437065"/>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8616618" y="656856"/>
              <a:ext cx="965891" cy="650995"/>
              <a:chOff x="1944473" y="2422997"/>
              <a:chExt cx="1125302" cy="650995"/>
            </a:xfrm>
          </p:grpSpPr>
          <p:sp>
            <p:nvSpPr>
              <p:cNvPr id="28" name="TextBox 27"/>
              <p:cNvSpPr txBox="1"/>
              <p:nvPr/>
            </p:nvSpPr>
            <p:spPr>
              <a:xfrm>
                <a:off x="1944473" y="2704660"/>
                <a:ext cx="1125302" cy="369332"/>
              </a:xfrm>
              <a:prstGeom prst="rect">
                <a:avLst/>
              </a:prstGeom>
              <a:noFill/>
            </p:spPr>
            <p:txBody>
              <a:bodyPr wrap="square" rtlCol="0">
                <a:spAutoFit/>
              </a:bodyPr>
              <a:lstStyle/>
              <a:p>
                <a:r>
                  <a:rPr lang="en-US" dirty="0" err="1" smtClean="0">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dirty="0" smtClean="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dirty="0" err="1" smtClean="0">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29" name="Straight Arrow Connector 28"/>
              <p:cNvCxnSpPr/>
              <p:nvPr/>
            </p:nvCxnSpPr>
            <p:spPr>
              <a:xfrm flipV="1">
                <a:off x="2452683" y="2422997"/>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9790929" y="628720"/>
              <a:ext cx="780872" cy="665796"/>
              <a:chOff x="3107522" y="2394861"/>
              <a:chExt cx="909748" cy="665796"/>
            </a:xfrm>
          </p:grpSpPr>
          <p:sp>
            <p:nvSpPr>
              <p:cNvPr id="31" name="TextBox 30"/>
              <p:cNvSpPr txBox="1"/>
              <p:nvPr/>
            </p:nvSpPr>
            <p:spPr>
              <a:xfrm>
                <a:off x="3107522" y="2691325"/>
                <a:ext cx="909748" cy="369332"/>
              </a:xfrm>
              <a:prstGeom prst="rect">
                <a:avLst/>
              </a:prstGeom>
              <a:noFill/>
            </p:spPr>
            <p:txBody>
              <a:bodyPr wrap="square" rtlCol="0">
                <a:spAutoFit/>
              </a:bodyPr>
              <a:lstStyle/>
              <a:p>
                <a:r>
                  <a:rPr lang="en-US" dirty="0" err="1" smtClean="0">
                    <a:solidFill>
                      <a:schemeClr val="accent1">
                        <a:lumMod val="60000"/>
                        <a:lumOff val="40000"/>
                      </a:schemeClr>
                    </a:solidFill>
                    <a:latin typeface="Times New Roman" panose="02020603050405020304" pitchFamily="18" charset="0"/>
                    <a:cs typeface="Times New Roman" panose="02020603050405020304" pitchFamily="18" charset="0"/>
                  </a:rPr>
                  <a:t>Tích</a:t>
                </a:r>
                <a:endParaRPr lang="en-US"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32" name="Straight Arrow Connector 31"/>
              <p:cNvCxnSpPr/>
              <p:nvPr/>
            </p:nvCxnSpPr>
            <p:spPr>
              <a:xfrm flipV="1">
                <a:off x="3484527" y="2394861"/>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51" name="Group 50"/>
          <p:cNvGrpSpPr/>
          <p:nvPr/>
        </p:nvGrpSpPr>
        <p:grpSpPr>
          <a:xfrm>
            <a:off x="4995081" y="2251881"/>
            <a:ext cx="2388358" cy="1050877"/>
            <a:chOff x="4995081" y="2251881"/>
            <a:chExt cx="2388358" cy="1050877"/>
          </a:xfrm>
        </p:grpSpPr>
        <p:sp>
          <p:nvSpPr>
            <p:cNvPr id="14" name="Freeform 13"/>
            <p:cNvSpPr/>
            <p:nvPr/>
          </p:nvSpPr>
          <p:spPr>
            <a:xfrm>
              <a:off x="4995081" y="2251881"/>
              <a:ext cx="2388358" cy="1050877"/>
            </a:xfrm>
            <a:custGeom>
              <a:avLst/>
              <a:gdLst>
                <a:gd name="connsiteX0" fmla="*/ 0 w 2388358"/>
                <a:gd name="connsiteY0" fmla="*/ 0 h 1050877"/>
                <a:gd name="connsiteX1" fmla="*/ 750626 w 2388358"/>
                <a:gd name="connsiteY1" fmla="*/ 764274 h 1050877"/>
                <a:gd name="connsiteX2" fmla="*/ 2388358 w 2388358"/>
                <a:gd name="connsiteY2" fmla="*/ 1050877 h 1050877"/>
                <a:gd name="connsiteX3" fmla="*/ 2388358 w 2388358"/>
                <a:gd name="connsiteY3" fmla="*/ 1050877 h 1050877"/>
              </a:gdLst>
              <a:ahLst/>
              <a:cxnLst>
                <a:cxn ang="0">
                  <a:pos x="connsiteX0" y="connsiteY0"/>
                </a:cxn>
                <a:cxn ang="0">
                  <a:pos x="connsiteX1" y="connsiteY1"/>
                </a:cxn>
                <a:cxn ang="0">
                  <a:pos x="connsiteX2" y="connsiteY2"/>
                </a:cxn>
                <a:cxn ang="0">
                  <a:pos x="connsiteX3" y="connsiteY3"/>
                </a:cxn>
              </a:cxnLst>
              <a:rect l="l" t="t" r="r" b="b"/>
              <a:pathLst>
                <a:path w="2388358" h="1050877">
                  <a:moveTo>
                    <a:pt x="0" y="0"/>
                  </a:moveTo>
                  <a:cubicBezTo>
                    <a:pt x="176283" y="294564"/>
                    <a:pt x="352567" y="589128"/>
                    <a:pt x="750626" y="764274"/>
                  </a:cubicBezTo>
                  <a:cubicBezTo>
                    <a:pt x="1148685" y="939420"/>
                    <a:pt x="2388358" y="1050877"/>
                    <a:pt x="2388358" y="1050877"/>
                  </a:cubicBezTo>
                  <a:lnTo>
                    <a:pt x="2388358" y="1050877"/>
                  </a:lnTo>
                </a:path>
              </a:pathLst>
            </a:cu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895834" y="2879679"/>
              <a:ext cx="1113881" cy="369332"/>
            </a:xfrm>
            <a:prstGeom prst="rect">
              <a:avLst/>
            </a:prstGeom>
            <a:noFill/>
          </p:spPr>
          <p:txBody>
            <a:bodyPr wrap="square" rtlCol="0">
              <a:spAutoFit/>
            </a:bodyPr>
            <a:lstStyle/>
            <a:p>
              <a:r>
                <a:rPr lang="en-US" dirty="0" err="1" smtClean="0">
                  <a:solidFill>
                    <a:srgbClr val="FFFF00"/>
                  </a:solidFill>
                  <a:latin typeface="Times New Roman" panose="02020603050405020304" pitchFamily="18" charset="0"/>
                  <a:cs typeface="Times New Roman" panose="02020603050405020304" pitchFamily="18" charset="0"/>
                </a:rPr>
                <a:t>Tính</a:t>
              </a:r>
              <a:r>
                <a:rPr lang="en-US" dirty="0" smtClean="0">
                  <a:solidFill>
                    <a:srgbClr val="FFFF00"/>
                  </a:solidFill>
                  <a:latin typeface="Times New Roman" panose="02020603050405020304" pitchFamily="18" charset="0"/>
                  <a:cs typeface="Times New Roman" panose="02020603050405020304" pitchFamily="18" charset="0"/>
                </a:rPr>
                <a:t> </a:t>
              </a:r>
              <a:r>
                <a:rPr lang="en-US" dirty="0" err="1" smtClean="0">
                  <a:solidFill>
                    <a:srgbClr val="FFFF00"/>
                  </a:solidFill>
                  <a:latin typeface="Times New Roman" panose="02020603050405020304" pitchFamily="18" charset="0"/>
                  <a:cs typeface="Times New Roman" panose="02020603050405020304" pitchFamily="18" charset="0"/>
                </a:rPr>
                <a:t>chất</a:t>
              </a:r>
              <a:endParaRPr lang="en-US" dirty="0">
                <a:solidFill>
                  <a:srgbClr val="FFFF00"/>
                </a:solidFill>
                <a:latin typeface="Times New Roman" panose="02020603050405020304" pitchFamily="18" charset="0"/>
                <a:cs typeface="Times New Roman" panose="02020603050405020304" pitchFamily="18" charset="0"/>
              </a:endParaRPr>
            </a:p>
          </p:txBody>
        </p:sp>
      </p:grpSp>
      <p:grpSp>
        <p:nvGrpSpPr>
          <p:cNvPr id="52" name="Group 51"/>
          <p:cNvGrpSpPr/>
          <p:nvPr/>
        </p:nvGrpSpPr>
        <p:grpSpPr>
          <a:xfrm>
            <a:off x="7369791" y="2017748"/>
            <a:ext cx="3391942" cy="1285010"/>
            <a:chOff x="7369791" y="2017748"/>
            <a:chExt cx="3391942" cy="1285010"/>
          </a:xfrm>
        </p:grpSpPr>
        <p:sp>
          <p:nvSpPr>
            <p:cNvPr id="16" name="Freeform 15"/>
            <p:cNvSpPr/>
            <p:nvPr/>
          </p:nvSpPr>
          <p:spPr>
            <a:xfrm>
              <a:off x="7369791" y="2270626"/>
              <a:ext cx="1017232" cy="1032132"/>
            </a:xfrm>
            <a:custGeom>
              <a:avLst/>
              <a:gdLst>
                <a:gd name="connsiteX0" fmla="*/ 0 w 1017232"/>
                <a:gd name="connsiteY0" fmla="*/ 1032132 h 1032132"/>
                <a:gd name="connsiteX1" fmla="*/ 382137 w 1017232"/>
                <a:gd name="connsiteY1" fmla="*/ 458926 h 1032132"/>
                <a:gd name="connsiteX2" fmla="*/ 968991 w 1017232"/>
                <a:gd name="connsiteY2" fmla="*/ 49493 h 1032132"/>
                <a:gd name="connsiteX3" fmla="*/ 941696 w 1017232"/>
                <a:gd name="connsiteY3" fmla="*/ 22198 h 1032132"/>
              </a:gdLst>
              <a:ahLst/>
              <a:cxnLst>
                <a:cxn ang="0">
                  <a:pos x="connsiteX0" y="connsiteY0"/>
                </a:cxn>
                <a:cxn ang="0">
                  <a:pos x="connsiteX1" y="connsiteY1"/>
                </a:cxn>
                <a:cxn ang="0">
                  <a:pos x="connsiteX2" y="connsiteY2"/>
                </a:cxn>
                <a:cxn ang="0">
                  <a:pos x="connsiteX3" y="connsiteY3"/>
                </a:cxn>
              </a:cxnLst>
              <a:rect l="l" t="t" r="r" b="b"/>
              <a:pathLst>
                <a:path w="1017232" h="1032132">
                  <a:moveTo>
                    <a:pt x="0" y="1032132"/>
                  </a:moveTo>
                  <a:cubicBezTo>
                    <a:pt x="110319" y="827415"/>
                    <a:pt x="220639" y="622699"/>
                    <a:pt x="382137" y="458926"/>
                  </a:cubicBezTo>
                  <a:cubicBezTo>
                    <a:pt x="543636" y="295153"/>
                    <a:pt x="875731" y="122281"/>
                    <a:pt x="968991" y="49493"/>
                  </a:cubicBezTo>
                  <a:cubicBezTo>
                    <a:pt x="1062251" y="-23295"/>
                    <a:pt x="1001973" y="-549"/>
                    <a:pt x="941696" y="22198"/>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227065" y="2017748"/>
              <a:ext cx="2534668" cy="369332"/>
            </a:xfrm>
            <a:prstGeom prst="rect">
              <a:avLst/>
            </a:prstGeom>
          </p:spPr>
          <p:txBody>
            <a:bodyPr wrap="none">
              <a:spAutoFit/>
            </a:bodyPr>
            <a:lstStyle/>
            <a:p>
              <a:r>
                <a:rPr lang="en-US" dirty="0">
                  <a:solidFill>
                    <a:srgbClr val="FFFF00"/>
                  </a:solidFill>
                  <a:latin typeface="Times New Roman" panose="02020603050405020304" pitchFamily="18" charset="0"/>
                  <a:ea typeface="Times New Roman" panose="02020603050405020304" pitchFamily="18" charset="0"/>
                </a:rPr>
                <a:t> + </a:t>
              </a:r>
              <a:r>
                <a:rPr lang="en-US" dirty="0" err="1">
                  <a:solidFill>
                    <a:srgbClr val="FFFF00"/>
                  </a:solidFill>
                  <a:latin typeface="Times New Roman" panose="02020603050405020304" pitchFamily="18" charset="0"/>
                  <a:ea typeface="Times New Roman" panose="02020603050405020304" pitchFamily="18" charset="0"/>
                </a:rPr>
                <a:t>Giao</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hoán</a:t>
              </a:r>
              <a:r>
                <a:rPr lang="en-US" dirty="0">
                  <a:solidFill>
                    <a:srgbClr val="FFFF00"/>
                  </a:solidFill>
                  <a:latin typeface="Times New Roman" panose="02020603050405020304" pitchFamily="18" charset="0"/>
                  <a:ea typeface="Times New Roman" panose="02020603050405020304" pitchFamily="18" charset="0"/>
                </a:rPr>
                <a:t>: a . b = b . a</a:t>
              </a:r>
              <a:endParaRPr lang="en-US" dirty="0"/>
            </a:p>
          </p:txBody>
        </p:sp>
      </p:grpSp>
      <p:grpSp>
        <p:nvGrpSpPr>
          <p:cNvPr id="53" name="Group 52"/>
          <p:cNvGrpSpPr/>
          <p:nvPr/>
        </p:nvGrpSpPr>
        <p:grpSpPr>
          <a:xfrm>
            <a:off x="7369791" y="2585524"/>
            <a:ext cx="4293519" cy="730882"/>
            <a:chOff x="7369791" y="2585524"/>
            <a:chExt cx="4293519" cy="730882"/>
          </a:xfrm>
        </p:grpSpPr>
        <p:sp>
          <p:nvSpPr>
            <p:cNvPr id="17" name="Freeform 16"/>
            <p:cNvSpPr/>
            <p:nvPr/>
          </p:nvSpPr>
          <p:spPr>
            <a:xfrm>
              <a:off x="7369791" y="2797791"/>
              <a:ext cx="1241946" cy="518615"/>
            </a:xfrm>
            <a:custGeom>
              <a:avLst/>
              <a:gdLst>
                <a:gd name="connsiteX0" fmla="*/ 0 w 1241946"/>
                <a:gd name="connsiteY0" fmla="*/ 518615 h 518615"/>
                <a:gd name="connsiteX1" fmla="*/ 504967 w 1241946"/>
                <a:gd name="connsiteY1" fmla="*/ 259308 h 518615"/>
                <a:gd name="connsiteX2" fmla="*/ 1241946 w 1241946"/>
                <a:gd name="connsiteY2" fmla="*/ 0 h 518615"/>
                <a:gd name="connsiteX3" fmla="*/ 1241946 w 1241946"/>
                <a:gd name="connsiteY3" fmla="*/ 0 h 518615"/>
              </a:gdLst>
              <a:ahLst/>
              <a:cxnLst>
                <a:cxn ang="0">
                  <a:pos x="connsiteX0" y="connsiteY0"/>
                </a:cxn>
                <a:cxn ang="0">
                  <a:pos x="connsiteX1" y="connsiteY1"/>
                </a:cxn>
                <a:cxn ang="0">
                  <a:pos x="connsiteX2" y="connsiteY2"/>
                </a:cxn>
                <a:cxn ang="0">
                  <a:pos x="connsiteX3" y="connsiteY3"/>
                </a:cxn>
              </a:cxnLst>
              <a:rect l="l" t="t" r="r" b="b"/>
              <a:pathLst>
                <a:path w="1241946" h="518615">
                  <a:moveTo>
                    <a:pt x="0" y="518615"/>
                  </a:moveTo>
                  <a:cubicBezTo>
                    <a:pt x="148988" y="432179"/>
                    <a:pt x="297976" y="345744"/>
                    <a:pt x="504967" y="259308"/>
                  </a:cubicBezTo>
                  <a:cubicBezTo>
                    <a:pt x="711958" y="172872"/>
                    <a:pt x="1241946" y="0"/>
                    <a:pt x="1241946" y="0"/>
                  </a:cubicBezTo>
                  <a:lnTo>
                    <a:pt x="1241946" y="0"/>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38737" y="2585524"/>
              <a:ext cx="3124573" cy="410882"/>
            </a:xfrm>
            <a:prstGeom prst="rect">
              <a:avLst/>
            </a:prstGeom>
          </p:spPr>
          <p:txBody>
            <a:bodyPr wrap="none">
              <a:spAutoFit/>
            </a:bodyPr>
            <a:lstStyle/>
            <a:p>
              <a:pPr algn="just">
                <a:lnSpc>
                  <a:spcPct val="115000"/>
                </a:lnSpc>
                <a:spcAft>
                  <a:spcPts val="0"/>
                </a:spcAft>
              </a:pP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Kết</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hợp</a:t>
              </a:r>
              <a:r>
                <a:rPr lang="en-US" dirty="0">
                  <a:solidFill>
                    <a:srgbClr val="FFFF00"/>
                  </a:solidFill>
                  <a:latin typeface="Times New Roman" panose="02020603050405020304" pitchFamily="18" charset="0"/>
                  <a:ea typeface="Times New Roman" panose="02020603050405020304" pitchFamily="18" charset="0"/>
                </a:rPr>
                <a:t>: (a . b) . c = a . (b . c)</a:t>
              </a:r>
            </a:p>
          </p:txBody>
        </p:sp>
      </p:grpSp>
      <p:grpSp>
        <p:nvGrpSpPr>
          <p:cNvPr id="54" name="Group 53"/>
          <p:cNvGrpSpPr/>
          <p:nvPr/>
        </p:nvGrpSpPr>
        <p:grpSpPr>
          <a:xfrm>
            <a:off x="7369791" y="3142727"/>
            <a:ext cx="4408226" cy="729430"/>
            <a:chOff x="7369791" y="3142727"/>
            <a:chExt cx="4408226" cy="729430"/>
          </a:xfrm>
        </p:grpSpPr>
        <p:sp>
          <p:nvSpPr>
            <p:cNvPr id="19" name="Freeform 18"/>
            <p:cNvSpPr/>
            <p:nvPr/>
          </p:nvSpPr>
          <p:spPr>
            <a:xfrm>
              <a:off x="7369791" y="3330054"/>
              <a:ext cx="1173708" cy="54591"/>
            </a:xfrm>
            <a:custGeom>
              <a:avLst/>
              <a:gdLst>
                <a:gd name="connsiteX0" fmla="*/ 0 w 1173708"/>
                <a:gd name="connsiteY0" fmla="*/ 0 h 54591"/>
                <a:gd name="connsiteX1" fmla="*/ 327546 w 1173708"/>
                <a:gd name="connsiteY1" fmla="*/ 40943 h 54591"/>
                <a:gd name="connsiteX2" fmla="*/ 1173708 w 1173708"/>
                <a:gd name="connsiteY2" fmla="*/ 54591 h 54591"/>
                <a:gd name="connsiteX3" fmla="*/ 1173708 w 1173708"/>
                <a:gd name="connsiteY3" fmla="*/ 54591 h 54591"/>
              </a:gdLst>
              <a:ahLst/>
              <a:cxnLst>
                <a:cxn ang="0">
                  <a:pos x="connsiteX0" y="connsiteY0"/>
                </a:cxn>
                <a:cxn ang="0">
                  <a:pos x="connsiteX1" y="connsiteY1"/>
                </a:cxn>
                <a:cxn ang="0">
                  <a:pos x="connsiteX2" y="connsiteY2"/>
                </a:cxn>
                <a:cxn ang="0">
                  <a:pos x="connsiteX3" y="connsiteY3"/>
                </a:cxn>
              </a:cxnLst>
              <a:rect l="l" t="t" r="r" b="b"/>
              <a:pathLst>
                <a:path w="1173708" h="54591">
                  <a:moveTo>
                    <a:pt x="0" y="0"/>
                  </a:moveTo>
                  <a:cubicBezTo>
                    <a:pt x="65964" y="15922"/>
                    <a:pt x="131928" y="31845"/>
                    <a:pt x="327546" y="40943"/>
                  </a:cubicBezTo>
                  <a:cubicBezTo>
                    <a:pt x="523164" y="50041"/>
                    <a:pt x="1173708" y="54591"/>
                    <a:pt x="1173708" y="54591"/>
                  </a:cubicBezTo>
                  <a:lnTo>
                    <a:pt x="1173708" y="54591"/>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470496" y="3142727"/>
              <a:ext cx="3307521" cy="729430"/>
            </a:xfrm>
            <a:prstGeom prst="rect">
              <a:avLst/>
            </a:prstGeom>
          </p:spPr>
          <p:txBody>
            <a:bodyPr wrap="square">
              <a:spAutoFit/>
            </a:bodyPr>
            <a:lstStyle/>
            <a:p>
              <a:pPr algn="just">
                <a:lnSpc>
                  <a:spcPct val="115000"/>
                </a:lnSpc>
                <a:spcAft>
                  <a:spcPts val="0"/>
                </a:spcAft>
              </a:pP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Phân</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phối</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của</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phép</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nhân</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đối</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với</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phép</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cộng</a:t>
              </a:r>
              <a:r>
                <a:rPr lang="en-US" dirty="0">
                  <a:solidFill>
                    <a:srgbClr val="FFFF00"/>
                  </a:solidFill>
                  <a:latin typeface="Times New Roman" panose="02020603050405020304" pitchFamily="18" charset="0"/>
                  <a:ea typeface="Times New Roman" panose="02020603050405020304" pitchFamily="18" charset="0"/>
                </a:rPr>
                <a:t>: a(b + c) = ab + ac</a:t>
              </a:r>
            </a:p>
          </p:txBody>
        </p:sp>
      </p:grpSp>
      <p:grpSp>
        <p:nvGrpSpPr>
          <p:cNvPr id="56" name="Group 55"/>
          <p:cNvGrpSpPr/>
          <p:nvPr/>
        </p:nvGrpSpPr>
        <p:grpSpPr>
          <a:xfrm>
            <a:off x="5117910" y="3949430"/>
            <a:ext cx="2033517" cy="540683"/>
            <a:chOff x="5117910" y="3949430"/>
            <a:chExt cx="2033517" cy="540683"/>
          </a:xfrm>
        </p:grpSpPr>
        <p:sp>
          <p:nvSpPr>
            <p:cNvPr id="21" name="Freeform 20"/>
            <p:cNvSpPr/>
            <p:nvPr/>
          </p:nvSpPr>
          <p:spPr>
            <a:xfrm>
              <a:off x="5117910" y="4162567"/>
              <a:ext cx="2033517" cy="327546"/>
            </a:xfrm>
            <a:custGeom>
              <a:avLst/>
              <a:gdLst>
                <a:gd name="connsiteX0" fmla="*/ 0 w 2033517"/>
                <a:gd name="connsiteY0" fmla="*/ 327546 h 327546"/>
                <a:gd name="connsiteX1" fmla="*/ 736980 w 2033517"/>
                <a:gd name="connsiteY1" fmla="*/ 163773 h 327546"/>
                <a:gd name="connsiteX2" fmla="*/ 2033517 w 2033517"/>
                <a:gd name="connsiteY2" fmla="*/ 0 h 327546"/>
                <a:gd name="connsiteX3" fmla="*/ 2033517 w 2033517"/>
                <a:gd name="connsiteY3" fmla="*/ 0 h 327546"/>
                <a:gd name="connsiteX4" fmla="*/ 2033517 w 2033517"/>
                <a:gd name="connsiteY4" fmla="*/ 0 h 327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3517" h="327546">
                  <a:moveTo>
                    <a:pt x="0" y="327546"/>
                  </a:moveTo>
                  <a:cubicBezTo>
                    <a:pt x="199030" y="272955"/>
                    <a:pt x="398061" y="218364"/>
                    <a:pt x="736980" y="163773"/>
                  </a:cubicBezTo>
                  <a:cubicBezTo>
                    <a:pt x="1075899" y="109182"/>
                    <a:pt x="2033517" y="0"/>
                    <a:pt x="2033517" y="0"/>
                  </a:cubicBezTo>
                  <a:lnTo>
                    <a:pt x="2033517" y="0"/>
                  </a:lnTo>
                  <a:lnTo>
                    <a:pt x="2033517" y="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5363568" y="3949430"/>
              <a:ext cx="1473959" cy="369332"/>
            </a:xfrm>
            <a:prstGeom prst="rect">
              <a:avLst/>
            </a:prstGeom>
            <a:noFill/>
          </p:spPr>
          <p:txBody>
            <a:bodyPr wrap="square" rtlCol="0">
              <a:spAutoFit/>
            </a:bodyPr>
            <a:lstStyle/>
            <a:p>
              <a:r>
                <a:rPr lang="en-US" dirty="0" err="1" smtClean="0">
                  <a:solidFill>
                    <a:schemeClr val="bg1"/>
                  </a:solidFill>
                  <a:latin typeface="Times New Roman" panose="02020603050405020304" pitchFamily="18" charset="0"/>
                  <a:cs typeface="Times New Roman" panose="02020603050405020304" pitchFamily="18" charset="0"/>
                </a:rPr>
                <a:t>Phép</a:t>
              </a:r>
              <a:r>
                <a:rPr lang="en-US" dirty="0" smtClean="0">
                  <a:solidFill>
                    <a:schemeClr val="bg1"/>
                  </a:solidFill>
                  <a:latin typeface="Times New Roman" panose="02020603050405020304" pitchFamily="18" charset="0"/>
                  <a:cs typeface="Times New Roman" panose="02020603050405020304" pitchFamily="18" charset="0"/>
                </a:rPr>
                <a:t> chia </a:t>
              </a:r>
              <a:r>
                <a:rPr lang="en-US" dirty="0" err="1" smtClean="0">
                  <a:solidFill>
                    <a:schemeClr val="bg1"/>
                  </a:solidFill>
                  <a:latin typeface="Times New Roman" panose="02020603050405020304" pitchFamily="18" charset="0"/>
                  <a:cs typeface="Times New Roman" panose="02020603050405020304" pitchFamily="18" charset="0"/>
                </a:rPr>
                <a:t>hết</a:t>
              </a:r>
              <a:endParaRPr lang="en-US" dirty="0">
                <a:solidFill>
                  <a:schemeClr val="bg1"/>
                </a:solidFill>
                <a:latin typeface="Times New Roman" panose="02020603050405020304" pitchFamily="18" charset="0"/>
                <a:cs typeface="Times New Roman" panose="02020603050405020304" pitchFamily="18" charset="0"/>
              </a:endParaRPr>
            </a:p>
          </p:txBody>
        </p:sp>
      </p:grpSp>
      <p:grpSp>
        <p:nvGrpSpPr>
          <p:cNvPr id="57" name="Group 56"/>
          <p:cNvGrpSpPr/>
          <p:nvPr/>
        </p:nvGrpSpPr>
        <p:grpSpPr>
          <a:xfrm>
            <a:off x="5063319" y="4490113"/>
            <a:ext cx="2142699" cy="859809"/>
            <a:chOff x="5063319" y="4490113"/>
            <a:chExt cx="2142699" cy="859809"/>
          </a:xfrm>
        </p:grpSpPr>
        <p:sp>
          <p:nvSpPr>
            <p:cNvPr id="22" name="Freeform 21"/>
            <p:cNvSpPr/>
            <p:nvPr/>
          </p:nvSpPr>
          <p:spPr>
            <a:xfrm>
              <a:off x="5063319" y="4490113"/>
              <a:ext cx="2142699" cy="846162"/>
            </a:xfrm>
            <a:custGeom>
              <a:avLst/>
              <a:gdLst>
                <a:gd name="connsiteX0" fmla="*/ 0 w 2142699"/>
                <a:gd name="connsiteY0" fmla="*/ 0 h 846162"/>
                <a:gd name="connsiteX1" fmla="*/ 682388 w 2142699"/>
                <a:gd name="connsiteY1" fmla="*/ 614150 h 846162"/>
                <a:gd name="connsiteX2" fmla="*/ 2142699 w 2142699"/>
                <a:gd name="connsiteY2" fmla="*/ 846162 h 846162"/>
                <a:gd name="connsiteX3" fmla="*/ 2142699 w 2142699"/>
                <a:gd name="connsiteY3" fmla="*/ 846162 h 846162"/>
              </a:gdLst>
              <a:ahLst/>
              <a:cxnLst>
                <a:cxn ang="0">
                  <a:pos x="connsiteX0" y="connsiteY0"/>
                </a:cxn>
                <a:cxn ang="0">
                  <a:pos x="connsiteX1" y="connsiteY1"/>
                </a:cxn>
                <a:cxn ang="0">
                  <a:pos x="connsiteX2" y="connsiteY2"/>
                </a:cxn>
                <a:cxn ang="0">
                  <a:pos x="connsiteX3" y="connsiteY3"/>
                </a:cxn>
              </a:cxnLst>
              <a:rect l="l" t="t" r="r" b="b"/>
              <a:pathLst>
                <a:path w="2142699" h="846162">
                  <a:moveTo>
                    <a:pt x="0" y="0"/>
                  </a:moveTo>
                  <a:cubicBezTo>
                    <a:pt x="162636" y="236561"/>
                    <a:pt x="325272" y="473123"/>
                    <a:pt x="682388" y="614150"/>
                  </a:cubicBezTo>
                  <a:cubicBezTo>
                    <a:pt x="1039504" y="755177"/>
                    <a:pt x="2142699" y="846162"/>
                    <a:pt x="2142699" y="846162"/>
                  </a:cubicBezTo>
                  <a:lnTo>
                    <a:pt x="2142699" y="846162"/>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5535756" y="4980590"/>
              <a:ext cx="1670262" cy="369332"/>
            </a:xfrm>
            <a:prstGeom prst="rect">
              <a:avLst/>
            </a:prstGeom>
            <a:noFill/>
          </p:spPr>
          <p:txBody>
            <a:bodyPr wrap="square" rtlCol="0">
              <a:spAutoFit/>
            </a:bodyPr>
            <a:lstStyle/>
            <a:p>
              <a:r>
                <a:rPr lang="en-US" dirty="0" err="1" smtClean="0">
                  <a:solidFill>
                    <a:schemeClr val="bg1"/>
                  </a:solidFill>
                  <a:latin typeface="Times New Roman" panose="02020603050405020304" pitchFamily="18" charset="0"/>
                  <a:cs typeface="Times New Roman" panose="02020603050405020304" pitchFamily="18" charset="0"/>
                </a:rPr>
                <a:t>Phép</a:t>
              </a:r>
              <a:r>
                <a:rPr lang="en-US" dirty="0" smtClean="0">
                  <a:solidFill>
                    <a:schemeClr val="bg1"/>
                  </a:solidFill>
                  <a:latin typeface="Times New Roman" panose="02020603050405020304" pitchFamily="18" charset="0"/>
                  <a:cs typeface="Times New Roman" panose="02020603050405020304" pitchFamily="18" charset="0"/>
                </a:rPr>
                <a:t> chia </a:t>
              </a:r>
              <a:r>
                <a:rPr lang="en-US" dirty="0" err="1" smtClean="0">
                  <a:solidFill>
                    <a:schemeClr val="bg1"/>
                  </a:solidFill>
                  <a:latin typeface="Times New Roman" panose="02020603050405020304" pitchFamily="18" charset="0"/>
                  <a:cs typeface="Times New Roman" panose="02020603050405020304" pitchFamily="18" charset="0"/>
                </a:rPr>
                <a:t>có</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dư</a:t>
              </a:r>
              <a:endParaRPr lang="en-US" dirty="0">
                <a:solidFill>
                  <a:schemeClr val="bg1"/>
                </a:solidFill>
                <a:latin typeface="Times New Roman" panose="02020603050405020304" pitchFamily="18" charset="0"/>
                <a:cs typeface="Times New Roman" panose="02020603050405020304" pitchFamily="18" charset="0"/>
              </a:endParaRPr>
            </a:p>
          </p:txBody>
        </p:sp>
      </p:grpSp>
      <p:sp>
        <p:nvSpPr>
          <p:cNvPr id="48" name="TextBox 47"/>
          <p:cNvSpPr txBox="1"/>
          <p:nvPr/>
        </p:nvSpPr>
        <p:spPr>
          <a:xfrm>
            <a:off x="7177806" y="3961313"/>
            <a:ext cx="4524001" cy="400110"/>
          </a:xfrm>
          <a:prstGeom prst="rect">
            <a:avLst/>
          </a:prstGeom>
          <a:noFill/>
        </p:spPr>
        <p:txBody>
          <a:bodyPr wrap="square" rtlCol="0">
            <a:spAutoFit/>
          </a:bodyPr>
          <a:lstStyle/>
          <a:p>
            <a:r>
              <a:rPr lang="pt-BR" sz="2000" b="1" dirty="0">
                <a:solidFill>
                  <a:srgbClr val="FFFF00"/>
                </a:solidFill>
                <a:latin typeface="Times New Roman" panose="02020603050405020304" pitchFamily="18" charset="0"/>
                <a:cs typeface="Times New Roman" panose="02020603050405020304" pitchFamily="18" charset="0"/>
              </a:rPr>
              <a:t>a = b. q + r  </a:t>
            </a:r>
            <a:r>
              <a:rPr lang="pt-BR" sz="2000" b="1" dirty="0" smtClean="0">
                <a:solidFill>
                  <a:srgbClr val="FFFF00"/>
                </a:solidFill>
                <a:latin typeface="Times New Roman" panose="02020603050405020304" pitchFamily="18" charset="0"/>
                <a:cs typeface="Times New Roman" panose="02020603050405020304" pitchFamily="18" charset="0"/>
              </a:rPr>
              <a:t>(r = 0 )</a:t>
            </a:r>
            <a:endParaRPr lang="en-US" sz="2000" dirty="0">
              <a:solidFill>
                <a:srgbClr val="FFFF00"/>
              </a:solidFill>
              <a:latin typeface="Times New Roman" panose="02020603050405020304" pitchFamily="18" charset="0"/>
              <a:cs typeface="Times New Roman" panose="02020603050405020304" pitchFamily="18" charset="0"/>
            </a:endParaRPr>
          </a:p>
        </p:txBody>
      </p:sp>
      <p:sp>
        <p:nvSpPr>
          <p:cNvPr id="49" name="TextBox 48"/>
          <p:cNvSpPr txBox="1"/>
          <p:nvPr/>
        </p:nvSpPr>
        <p:spPr>
          <a:xfrm>
            <a:off x="7151427" y="5107516"/>
            <a:ext cx="4524001" cy="400110"/>
          </a:xfrm>
          <a:prstGeom prst="rect">
            <a:avLst/>
          </a:prstGeom>
          <a:noFill/>
        </p:spPr>
        <p:txBody>
          <a:bodyPr wrap="square" rtlCol="0">
            <a:spAutoFit/>
          </a:bodyPr>
          <a:lstStyle/>
          <a:p>
            <a:r>
              <a:rPr lang="pt-BR" sz="2000" b="1" dirty="0">
                <a:solidFill>
                  <a:srgbClr val="FFFF00"/>
                </a:solidFill>
                <a:latin typeface="Times New Roman" panose="02020603050405020304" pitchFamily="18" charset="0"/>
                <a:cs typeface="Times New Roman" panose="02020603050405020304" pitchFamily="18" charset="0"/>
              </a:rPr>
              <a:t>a = b. q + r  </a:t>
            </a:r>
            <a:r>
              <a:rPr lang="pt-BR" sz="2000" b="1" dirty="0" smtClean="0">
                <a:solidFill>
                  <a:srgbClr val="FFFF00"/>
                </a:solidFill>
                <a:latin typeface="Times New Roman" panose="02020603050405020304" pitchFamily="18" charset="0"/>
                <a:cs typeface="Times New Roman" panose="02020603050405020304" pitchFamily="18" charset="0"/>
              </a:rPr>
              <a:t>(0 </a:t>
            </a:r>
            <a:r>
              <a:rPr lang="en-US" sz="2000" b="1" dirty="0">
                <a:solidFill>
                  <a:srgbClr val="FFFF00"/>
                </a:solidFill>
                <a:latin typeface="Times New Roman" panose="02020603050405020304" pitchFamily="18" charset="0"/>
                <a:cs typeface="Times New Roman" panose="02020603050405020304" pitchFamily="18" charset="0"/>
                <a:sym typeface="Symbol" panose="05050102010706020507" pitchFamily="18" charset="2"/>
              </a:rPr>
              <a:t>&lt;</a:t>
            </a:r>
            <a:r>
              <a:rPr lang="pt-BR" sz="2000" b="1" dirty="0" smtClean="0">
                <a:solidFill>
                  <a:srgbClr val="FFFF00"/>
                </a:solidFill>
                <a:latin typeface="Times New Roman" panose="02020603050405020304" pitchFamily="18" charset="0"/>
                <a:cs typeface="Times New Roman" panose="02020603050405020304" pitchFamily="18" charset="0"/>
              </a:rPr>
              <a:t> </a:t>
            </a:r>
            <a:r>
              <a:rPr lang="pt-BR" sz="2000" b="1" dirty="0">
                <a:solidFill>
                  <a:srgbClr val="FFFF00"/>
                </a:solidFill>
                <a:latin typeface="Times New Roman" panose="02020603050405020304" pitchFamily="18" charset="0"/>
                <a:cs typeface="Times New Roman" panose="02020603050405020304" pitchFamily="18" charset="0"/>
              </a:rPr>
              <a:t>r &lt; b)</a:t>
            </a:r>
            <a:endParaRPr lang="en-US" sz="20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283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heel(1)">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randombar(horizontal)">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circle(in)">
                                      <p:cBhvr>
                                        <p:cTn id="22" dur="2000"/>
                                        <p:tgtEl>
                                          <p:spTgt spid="5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circle(in)">
                                      <p:cBhvr>
                                        <p:cTn id="27" dur="2000"/>
                                        <p:tgtEl>
                                          <p:spTgt spid="5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circle(in)">
                                      <p:cBhvr>
                                        <p:cTn id="32" dur="2000"/>
                                        <p:tgtEl>
                                          <p:spTgt spid="52"/>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circle(in)">
                                      <p:cBhvr>
                                        <p:cTn id="37" dur="2000"/>
                                        <p:tgtEl>
                                          <p:spTgt spid="53"/>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circle(in)">
                                      <p:cBhvr>
                                        <p:cTn id="42" dur="2000"/>
                                        <p:tgtEl>
                                          <p:spTgt spid="54"/>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randombar(horizontal)">
                                      <p:cBhvr>
                                        <p:cTn id="47" dur="500"/>
                                        <p:tgtEl>
                                          <p:spTgt spid="55"/>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circle(in)">
                                      <p:cBhvr>
                                        <p:cTn id="52" dur="2000"/>
                                        <p:tgtEl>
                                          <p:spTgt spid="56"/>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circle(in)">
                                      <p:cBhvr>
                                        <p:cTn id="57" dur="2000"/>
                                        <p:tgtEl>
                                          <p:spTgt spid="48"/>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57"/>
                                        </p:tgtEl>
                                        <p:attrNameLst>
                                          <p:attrName>style.visibility</p:attrName>
                                        </p:attrNameLst>
                                      </p:cBhvr>
                                      <p:to>
                                        <p:strVal val="visible"/>
                                      </p:to>
                                    </p:set>
                                    <p:animEffect transition="in" filter="circle(in)">
                                      <p:cBhvr>
                                        <p:cTn id="62" dur="2000"/>
                                        <p:tgtEl>
                                          <p:spTgt spid="57"/>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circle(in)">
                                      <p:cBhvr>
                                        <p:cTn id="67"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8" grpId="0"/>
      <p:bldP spid="4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2129589" y="3317731"/>
            <a:ext cx="7751389" cy="517065"/>
          </a:xfrm>
          <a:prstGeom prst="rect">
            <a:avLst/>
          </a:prstGeom>
        </p:spPr>
        <p:txBody>
          <a:bodyPr wrap="square">
            <a:spAutoFit/>
          </a:bodyPr>
          <a:lstStyle/>
          <a:p>
            <a:pPr algn="just">
              <a:lnSpc>
                <a:spcPct val="115000"/>
              </a:lnSpc>
              <a:spcAft>
                <a:spcPts val="0"/>
              </a:spcAft>
            </a:pPr>
            <a:r>
              <a:rPr lang="nl-NL" sz="2400" dirty="0" smtClean="0">
                <a:solidFill>
                  <a:srgbClr val="FFFF00"/>
                </a:solidFill>
                <a:latin typeface="Times New Roman" panose="02020603050405020304" pitchFamily="18" charset="0"/>
                <a:ea typeface="Times New Roman" panose="02020603050405020304" pitchFamily="18" charset="0"/>
              </a:rPr>
              <a:t>- </a:t>
            </a:r>
            <a:r>
              <a:rPr lang="nl-NL" sz="2400" dirty="0">
                <a:solidFill>
                  <a:srgbClr val="FFFF00"/>
                </a:solidFill>
                <a:latin typeface="Times New Roman" panose="02020603050405020304" pitchFamily="18" charset="0"/>
                <a:ea typeface="Times New Roman" panose="02020603050405020304" pitchFamily="18" charset="0"/>
              </a:rPr>
              <a:t>Chuẩn bị bài mới “LŨY THỪA VỚI SỐ MŨ TỰ NHIÊN ”</a:t>
            </a:r>
            <a:endParaRPr lang="en-US" sz="2400" dirty="0">
              <a:solidFill>
                <a:srgbClr val="FFFF00"/>
              </a:solidFill>
              <a:effectLst/>
              <a:latin typeface="Times New Roman" panose="02020603050405020304" pitchFamily="18" charset="0"/>
              <a:ea typeface="Times New Roman" panose="02020603050405020304" pitchFamily="18" charset="0"/>
            </a:endParaRPr>
          </a:p>
        </p:txBody>
      </p:sp>
      <p:sp>
        <p:nvSpPr>
          <p:cNvPr id="33" name="Rectangle 32"/>
          <p:cNvSpPr/>
          <p:nvPr/>
        </p:nvSpPr>
        <p:spPr>
          <a:xfrm>
            <a:off x="3051914" y="971679"/>
            <a:ext cx="3904530" cy="548099"/>
          </a:xfrm>
          <a:prstGeom prst="rect">
            <a:avLst/>
          </a:prstGeom>
        </p:spPr>
        <p:txBody>
          <a:bodyPr wrap="none">
            <a:spAutoFit/>
          </a:bodyPr>
          <a:lstStyle/>
          <a:p>
            <a:pPr algn="just">
              <a:lnSpc>
                <a:spcPct val="115000"/>
              </a:lnSpc>
              <a:spcAft>
                <a:spcPts val="0"/>
              </a:spcAft>
            </a:pPr>
            <a:r>
              <a:rPr lang="nl-NL" sz="2800" b="1" dirty="0">
                <a:solidFill>
                  <a:srgbClr val="FFFF00"/>
                </a:solidFill>
                <a:latin typeface="Times New Roman" panose="02020603050405020304" pitchFamily="18" charset="0"/>
                <a:ea typeface="Times New Roman" panose="02020603050405020304" pitchFamily="18" charset="0"/>
              </a:rPr>
              <a:t>HƯỚNG DẪN VỀ</a:t>
            </a:r>
            <a:r>
              <a:rPr lang="nl-NL" sz="2800" b="1" spc="-5" dirty="0">
                <a:solidFill>
                  <a:srgbClr val="FFFF00"/>
                </a:solidFill>
                <a:latin typeface="Times New Roman" panose="02020603050405020304" pitchFamily="18" charset="0"/>
                <a:ea typeface="Times New Roman" panose="02020603050405020304" pitchFamily="18" charset="0"/>
              </a:rPr>
              <a:t> </a:t>
            </a:r>
            <a:r>
              <a:rPr lang="nl-NL" sz="2800" b="1" dirty="0">
                <a:solidFill>
                  <a:srgbClr val="FFFF00"/>
                </a:solidFill>
                <a:latin typeface="Times New Roman" panose="02020603050405020304" pitchFamily="18" charset="0"/>
                <a:ea typeface="Times New Roman" panose="02020603050405020304" pitchFamily="18" charset="0"/>
              </a:rPr>
              <a:t>NHÀ</a:t>
            </a:r>
            <a:endParaRPr lang="en-US" sz="2800" b="1" dirty="0">
              <a:solidFill>
                <a:srgbClr val="FFFF00"/>
              </a:solidFill>
              <a:latin typeface="Times New Roman" panose="02020603050405020304" pitchFamily="18" charset="0"/>
              <a:ea typeface="Times New Roman" panose="02020603050405020304" pitchFamily="18" charset="0"/>
            </a:endParaRPr>
          </a:p>
        </p:txBody>
      </p:sp>
      <p:sp>
        <p:nvSpPr>
          <p:cNvPr id="35" name="Rectangle 34"/>
          <p:cNvSpPr/>
          <p:nvPr/>
        </p:nvSpPr>
        <p:spPr>
          <a:xfrm>
            <a:off x="2229135" y="1811319"/>
            <a:ext cx="9183604" cy="461665"/>
          </a:xfrm>
          <a:prstGeom prst="rect">
            <a:avLst/>
          </a:prstGeom>
        </p:spPr>
        <p:txBody>
          <a:bodyPr wrap="none">
            <a:spAutoFit/>
          </a:bodyPr>
          <a:lstStyle/>
          <a:p>
            <a:r>
              <a:rPr lang="nl-NL" sz="2400" dirty="0">
                <a:solidFill>
                  <a:srgbClr val="FFFF00"/>
                </a:solidFill>
                <a:latin typeface="Times New Roman" panose="02020603050405020304" pitchFamily="18" charset="0"/>
                <a:ea typeface="Times New Roman" panose="02020603050405020304" pitchFamily="18" charset="0"/>
              </a:rPr>
              <a:t>- Ôn lại nội dung kiến thức đã</a:t>
            </a:r>
            <a:r>
              <a:rPr lang="nl-NL" sz="2400" spc="-15" dirty="0">
                <a:solidFill>
                  <a:srgbClr val="FFFF00"/>
                </a:solidFill>
                <a:latin typeface="Times New Roman" panose="02020603050405020304" pitchFamily="18" charset="0"/>
                <a:ea typeface="Times New Roman" panose="02020603050405020304" pitchFamily="18" charset="0"/>
              </a:rPr>
              <a:t> </a:t>
            </a:r>
            <a:r>
              <a:rPr lang="nl-NL" sz="2400" dirty="0" smtClean="0">
                <a:solidFill>
                  <a:srgbClr val="FFFF00"/>
                </a:solidFill>
                <a:latin typeface="Times New Roman" panose="02020603050405020304" pitchFamily="18" charset="0"/>
                <a:ea typeface="Times New Roman" panose="02020603050405020304" pitchFamily="18" charset="0"/>
              </a:rPr>
              <a:t>học về phép nhân và phép chia số tự nhiên.</a:t>
            </a:r>
            <a:endParaRPr lang="en-US" sz="2400" dirty="0">
              <a:solidFill>
                <a:srgbClr val="FFFF00"/>
              </a:solidFill>
            </a:endParaRPr>
          </a:p>
        </p:txBody>
      </p:sp>
      <p:sp>
        <p:nvSpPr>
          <p:cNvPr id="36" name="Rectangle 35"/>
          <p:cNvSpPr/>
          <p:nvPr/>
        </p:nvSpPr>
        <p:spPr>
          <a:xfrm>
            <a:off x="2129590" y="2379859"/>
            <a:ext cx="5791970" cy="830997"/>
          </a:xfrm>
          <a:prstGeom prst="rect">
            <a:avLst/>
          </a:prstGeom>
        </p:spPr>
        <p:txBody>
          <a:bodyPr wrap="none">
            <a:spAutoFit/>
          </a:bodyPr>
          <a:lstStyle/>
          <a:p>
            <a:r>
              <a:rPr lang="nl-NL" sz="2400" dirty="0">
                <a:solidFill>
                  <a:srgbClr val="FFFF00"/>
                </a:solidFill>
                <a:latin typeface="Times New Roman" panose="02020603050405020304" pitchFamily="18" charset="0"/>
                <a:ea typeface="Times New Roman" panose="02020603050405020304" pitchFamily="18" charset="0"/>
              </a:rPr>
              <a:t>.- Hoàn thành nốt các bài tập </a:t>
            </a:r>
            <a:r>
              <a:rPr lang="nl-NL" sz="2400" dirty="0" smtClean="0">
                <a:solidFill>
                  <a:srgbClr val="FFFF00"/>
                </a:solidFill>
                <a:latin typeface="Times New Roman" panose="02020603050405020304" pitchFamily="18" charset="0"/>
                <a:ea typeface="Times New Roman" panose="02020603050405020304" pitchFamily="18" charset="0"/>
              </a:rPr>
              <a:t>trong SGK, </a:t>
            </a:r>
          </a:p>
          <a:p>
            <a:r>
              <a:rPr lang="nl-NL" sz="2400" dirty="0">
                <a:solidFill>
                  <a:srgbClr val="FFFF00"/>
                </a:solidFill>
                <a:latin typeface="Times New Roman" panose="02020603050405020304" pitchFamily="18" charset="0"/>
                <a:ea typeface="Times New Roman" panose="02020603050405020304" pitchFamily="18" charset="0"/>
              </a:rPr>
              <a:t> </a:t>
            </a:r>
            <a:r>
              <a:rPr lang="nl-NL" sz="2400" dirty="0" smtClean="0">
                <a:solidFill>
                  <a:srgbClr val="FFFF00"/>
                </a:solidFill>
                <a:latin typeface="Times New Roman" panose="02020603050405020304" pitchFamily="18" charset="0"/>
                <a:ea typeface="Times New Roman" panose="02020603050405020304" pitchFamily="18" charset="0"/>
              </a:rPr>
              <a:t>  bài 1.40, 1,41, 1.42, 1.44, 1.46, 1.48(SBT</a:t>
            </a:r>
            <a:r>
              <a:rPr lang="nl-NL" sz="2400" dirty="0">
                <a:solidFill>
                  <a:srgbClr val="FFFF00"/>
                </a:solidFill>
                <a:latin typeface="Times New Roman" panose="02020603050405020304" pitchFamily="18" charset="0"/>
                <a:ea typeface="Times New Roman" panose="02020603050405020304" pitchFamily="18" charset="0"/>
              </a:rPr>
              <a:t>)</a:t>
            </a:r>
            <a:endParaRPr lang="en-US" sz="2400" dirty="0">
              <a:solidFill>
                <a:srgbClr val="FFFF00"/>
              </a:solidFill>
            </a:endParaRPr>
          </a:p>
        </p:txBody>
      </p:sp>
    </p:spTree>
    <p:extLst>
      <p:ext uri="{BB962C8B-B14F-4D97-AF65-F5344CB8AC3E}">
        <p14:creationId xmlns:p14="http://schemas.microsoft.com/office/powerpoint/2010/main" val="63140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ppt_x"/>
                                          </p:val>
                                        </p:tav>
                                        <p:tav tm="100000">
                                          <p:val>
                                            <p:strVal val="#ppt_x"/>
                                          </p:val>
                                        </p:tav>
                                      </p:tavLst>
                                    </p:anim>
                                    <p:anim calcmode="lin" valueType="num">
                                      <p:cBhvr additive="base">
                                        <p:cTn id="1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3" grpId="0"/>
      <p:bldP spid="35" grpId="0"/>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a:xfrm>
            <a:off x="374685" y="241207"/>
            <a:ext cx="11611448" cy="658642"/>
          </a:xfrm>
          <a:prstGeom prst="rect">
            <a:avLst/>
          </a:prstGeom>
        </p:spPr>
        <p:txBody>
          <a:bodyPr wrap="none">
            <a:spAutoFit/>
          </a:bodyPr>
          <a:lstStyle/>
          <a:p>
            <a:pPr algn="ctr">
              <a:lnSpc>
                <a:spcPct val="115000"/>
              </a:lnSpc>
              <a:spcAft>
                <a:spcPts val="0"/>
              </a:spcAft>
              <a:tabLst>
                <a:tab pos="355600" algn="l"/>
                <a:tab pos="2133600" algn="l"/>
                <a:tab pos="2400300" algn="l"/>
                <a:tab pos="2933700" algn="l"/>
              </a:tabLst>
            </a:pPr>
            <a:r>
              <a:rPr lang="nl-NL" sz="3200" b="1" dirty="0" smtClean="0">
                <a:solidFill>
                  <a:schemeClr val="bg1"/>
                </a:solidFill>
                <a:effectLst/>
                <a:latin typeface="Times New Roman" panose="02020603050405020304" pitchFamily="18" charset="0"/>
                <a:ea typeface="Times New Roman" panose="02020603050405020304" pitchFamily="18" charset="0"/>
              </a:rPr>
              <a:t>§5. PHÉP NHÂN VÀ PHÉP CHIA CÁC SỐ TỰ NHIÊN (Tiết 1)</a:t>
            </a:r>
            <a:endParaRPr lang="en-US" sz="3200" dirty="0">
              <a:solidFill>
                <a:schemeClr val="bg1"/>
              </a:solidFill>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a:off x="4951828" y="1209822"/>
            <a:ext cx="0" cy="509250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6437" y="899849"/>
            <a:ext cx="4220307" cy="461665"/>
          </a:xfrm>
          <a:prstGeom prst="rect">
            <a:avLst/>
          </a:prstGeom>
          <a:noFill/>
        </p:spPr>
        <p:txBody>
          <a:bodyPr wrap="square" rtlCol="0">
            <a:spAutoFit/>
          </a:bodyPr>
          <a:lstStyle/>
          <a:p>
            <a:r>
              <a:rPr lang="en-US" sz="2400" b="1" dirty="0" smtClean="0">
                <a:solidFill>
                  <a:srgbClr val="FFFF00"/>
                </a:solidFill>
                <a:latin typeface="Times New Roman" panose="02020603050405020304" pitchFamily="18" charset="0"/>
                <a:cs typeface="Times New Roman" panose="02020603050405020304" pitchFamily="18" charset="0"/>
              </a:rPr>
              <a:t>I. </a:t>
            </a:r>
            <a:r>
              <a:rPr lang="en-US" sz="2400" b="1" dirty="0" err="1" smtClean="0">
                <a:solidFill>
                  <a:srgbClr val="FFFF00"/>
                </a:solidFill>
                <a:latin typeface="Times New Roman" panose="02020603050405020304" pitchFamily="18" charset="0"/>
                <a:cs typeface="Times New Roman" panose="02020603050405020304" pitchFamily="18" charset="0"/>
              </a:rPr>
              <a:t>Phép</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nhân</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số</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tự</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nhiên</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915156" y="1186029"/>
            <a:ext cx="6846316" cy="1569660"/>
          </a:xfrm>
          <a:prstGeom prst="rect">
            <a:avLst/>
          </a:prstGeom>
          <a:noFill/>
        </p:spPr>
        <p:txBody>
          <a:bodyPr wrap="square" rtlCol="0">
            <a:spAutoFit/>
          </a:bodyPr>
          <a:lstStyle/>
          <a:p>
            <a:pPr algn="just"/>
            <a:r>
              <a:rPr lang="en-US" sz="3200" dirty="0" err="1" smtClean="0">
                <a:solidFill>
                  <a:schemeClr val="bg1"/>
                </a:solidFill>
                <a:latin typeface="Times New Roman" panose="02020603050405020304" pitchFamily="18" charset="0"/>
                <a:cs typeface="Times New Roman" panose="02020603050405020304" pitchFamily="18" charset="0"/>
              </a:rPr>
              <a:t>Phép</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nhân</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hai</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số</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tự</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nhiên</a:t>
            </a:r>
            <a:r>
              <a:rPr lang="en-US" sz="3200" dirty="0" smtClean="0">
                <a:solidFill>
                  <a:schemeClr val="bg1"/>
                </a:solidFill>
                <a:latin typeface="Times New Roman" panose="02020603050405020304" pitchFamily="18" charset="0"/>
                <a:cs typeface="Times New Roman" panose="02020603050405020304" pitchFamily="18" charset="0"/>
              </a:rPr>
              <a:t> a </a:t>
            </a:r>
            <a:r>
              <a:rPr lang="en-US" sz="3200" dirty="0" err="1" smtClean="0">
                <a:solidFill>
                  <a:schemeClr val="bg1"/>
                </a:solidFill>
                <a:latin typeface="Times New Roman" panose="02020603050405020304" pitchFamily="18" charset="0"/>
                <a:cs typeface="Times New Roman" panose="02020603050405020304" pitchFamily="18" charset="0"/>
              </a:rPr>
              <a:t>và</a:t>
            </a:r>
            <a:r>
              <a:rPr lang="en-US" sz="3200" dirty="0" smtClean="0">
                <a:solidFill>
                  <a:schemeClr val="bg1"/>
                </a:solidFill>
                <a:latin typeface="Times New Roman" panose="02020603050405020304" pitchFamily="18" charset="0"/>
                <a:cs typeface="Times New Roman" panose="02020603050405020304" pitchFamily="18" charset="0"/>
              </a:rPr>
              <a:t> b </a:t>
            </a:r>
            <a:r>
              <a:rPr lang="en-US" sz="3200" dirty="0" err="1" smtClean="0">
                <a:solidFill>
                  <a:schemeClr val="bg1"/>
                </a:solidFill>
                <a:latin typeface="Times New Roman" panose="02020603050405020304" pitchFamily="18" charset="0"/>
                <a:cs typeface="Times New Roman" panose="02020603050405020304" pitchFamily="18" charset="0"/>
              </a:rPr>
              <a:t>cho</a:t>
            </a:r>
            <a:r>
              <a:rPr lang="en-US" sz="3200" dirty="0" smtClean="0">
                <a:solidFill>
                  <a:schemeClr val="bg1"/>
                </a:solidFill>
                <a:latin typeface="Times New Roman" panose="02020603050405020304" pitchFamily="18" charset="0"/>
                <a:cs typeface="Times New Roman" panose="02020603050405020304" pitchFamily="18" charset="0"/>
              </a:rPr>
              <a:t> ta </a:t>
            </a:r>
            <a:r>
              <a:rPr lang="en-US" sz="3200" dirty="0" err="1" smtClean="0">
                <a:solidFill>
                  <a:schemeClr val="bg1"/>
                </a:solidFill>
                <a:latin typeface="Times New Roman" panose="02020603050405020304" pitchFamily="18" charset="0"/>
                <a:cs typeface="Times New Roman" panose="02020603050405020304" pitchFamily="18" charset="0"/>
              </a:rPr>
              <a:t>một</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số</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tự</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nhiên</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gọi</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là</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tích</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của</a:t>
            </a:r>
            <a:r>
              <a:rPr lang="en-US" sz="3200" dirty="0" smtClean="0">
                <a:solidFill>
                  <a:schemeClr val="bg1"/>
                </a:solidFill>
                <a:latin typeface="Times New Roman" panose="02020603050405020304" pitchFamily="18" charset="0"/>
                <a:cs typeface="Times New Roman" panose="02020603050405020304" pitchFamily="18" charset="0"/>
              </a:rPr>
              <a:t> a </a:t>
            </a:r>
            <a:r>
              <a:rPr lang="en-US" sz="3200" dirty="0" err="1" smtClean="0">
                <a:solidFill>
                  <a:schemeClr val="bg1"/>
                </a:solidFill>
                <a:latin typeface="Times New Roman" panose="02020603050405020304" pitchFamily="18" charset="0"/>
                <a:cs typeface="Times New Roman" panose="02020603050405020304" pitchFamily="18" charset="0"/>
              </a:rPr>
              <a:t>và</a:t>
            </a:r>
            <a:r>
              <a:rPr lang="en-US" sz="3200" dirty="0" smtClean="0">
                <a:solidFill>
                  <a:schemeClr val="bg1"/>
                </a:solidFill>
                <a:latin typeface="Times New Roman" panose="02020603050405020304" pitchFamily="18" charset="0"/>
                <a:cs typeface="Times New Roman" panose="02020603050405020304" pitchFamily="18" charset="0"/>
              </a:rPr>
              <a:t> b, </a:t>
            </a:r>
            <a:r>
              <a:rPr lang="en-US" sz="3200" dirty="0" err="1" smtClean="0">
                <a:solidFill>
                  <a:schemeClr val="bg1"/>
                </a:solidFill>
                <a:latin typeface="Times New Roman" panose="02020603050405020304" pitchFamily="18" charset="0"/>
                <a:cs typeface="Times New Roman" panose="02020603050405020304" pitchFamily="18" charset="0"/>
              </a:rPr>
              <a:t>kí</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hiệu</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là</a:t>
            </a:r>
            <a:r>
              <a:rPr lang="en-US" sz="3200" dirty="0" smtClean="0">
                <a:solidFill>
                  <a:schemeClr val="bg1"/>
                </a:solidFill>
                <a:latin typeface="Times New Roman" panose="02020603050405020304" pitchFamily="18" charset="0"/>
                <a:cs typeface="Times New Roman" panose="02020603050405020304" pitchFamily="18" charset="0"/>
              </a:rPr>
              <a:t> a </a:t>
            </a:r>
            <a:r>
              <a:rPr lang="en-US" sz="2000" dirty="0" smtClean="0">
                <a:solidFill>
                  <a:srgbClr val="FF0000"/>
                </a:solidFill>
                <a:latin typeface="Times New Roman" panose="02020603050405020304" pitchFamily="18" charset="0"/>
                <a:cs typeface="Times New Roman" panose="02020603050405020304" pitchFamily="18" charset="0"/>
              </a:rPr>
              <a:t>x</a:t>
            </a:r>
            <a:r>
              <a:rPr lang="en-US" sz="3200" dirty="0" smtClean="0">
                <a:solidFill>
                  <a:schemeClr val="bg1"/>
                </a:solidFill>
                <a:latin typeface="Times New Roman" panose="02020603050405020304" pitchFamily="18" charset="0"/>
                <a:cs typeface="Times New Roman" panose="02020603050405020304" pitchFamily="18" charset="0"/>
              </a:rPr>
              <a:t> b </a:t>
            </a:r>
            <a:r>
              <a:rPr lang="en-US" sz="3200" dirty="0" err="1" smtClean="0">
                <a:solidFill>
                  <a:schemeClr val="bg1"/>
                </a:solidFill>
                <a:latin typeface="Times New Roman" panose="02020603050405020304" pitchFamily="18" charset="0"/>
                <a:cs typeface="Times New Roman" panose="02020603050405020304" pitchFamily="18" charset="0"/>
              </a:rPr>
              <a:t>hoặc</a:t>
            </a:r>
            <a:r>
              <a:rPr lang="en-US" sz="3200" dirty="0" smtClean="0">
                <a:solidFill>
                  <a:schemeClr val="bg1"/>
                </a:solidFill>
                <a:latin typeface="Times New Roman" panose="02020603050405020304" pitchFamily="18" charset="0"/>
                <a:cs typeface="Times New Roman" panose="02020603050405020304" pitchFamily="18" charset="0"/>
              </a:rPr>
              <a:t> a . b</a:t>
            </a:r>
            <a:endParaRPr lang="en-US" sz="3200" dirty="0">
              <a:solidFill>
                <a:schemeClr val="bg1"/>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backgroundRemoval t="1786" b="96429" l="4478" r="97015">
                        <a14:foregroundMark x1="25373" y1="28571" x2="7463" y2="33929"/>
                        <a14:foregroundMark x1="11940" y1="37500" x2="7463" y2="75000"/>
                        <a14:foregroundMark x1="7463" y1="75000" x2="14925" y2="89286"/>
                        <a14:foregroundMark x1="11940" y1="89286" x2="17910" y2="96429"/>
                        <a14:foregroundMark x1="16418" y1="94643" x2="19403" y2="96429"/>
                        <a14:foregroundMark x1="17910" y1="96429" x2="41791" y2="92857"/>
                        <a14:foregroundMark x1="43284" y1="89286" x2="49254" y2="98214"/>
                        <a14:foregroundMark x1="47761" y1="98214" x2="73134" y2="98214"/>
                        <a14:foregroundMark x1="76119" y1="98214" x2="88060" y2="85714"/>
                        <a14:foregroundMark x1="88060" y1="83929" x2="82090" y2="76786"/>
                        <a14:foregroundMark x1="82090" y1="76786" x2="61194" y2="85714"/>
                        <a14:foregroundMark x1="59701" y1="83929" x2="46269" y2="82143"/>
                        <a14:foregroundMark x1="46269" y1="80357" x2="44776" y2="78571"/>
                        <a14:foregroundMark x1="44776" y1="78571" x2="38806" y2="33929"/>
                        <a14:foregroundMark x1="37313" y1="33929" x2="26866" y2="28571"/>
                        <a14:foregroundMark x1="28358" y1="28571" x2="38806" y2="23214"/>
                        <a14:foregroundMark x1="86567" y1="73214" x2="95522" y2="66071"/>
                        <a14:foregroundMark x1="97015" y1="53571" x2="95522" y2="41071"/>
                        <a14:foregroundMark x1="95522" y1="37500" x2="89552" y2="14286"/>
                        <a14:foregroundMark x1="88060" y1="14286" x2="73134" y2="12500"/>
                        <a14:foregroundMark x1="73134" y1="12500" x2="64179" y2="23214"/>
                        <a14:foregroundMark x1="62687" y1="19643" x2="59701" y2="7143"/>
                        <a14:foregroundMark x1="58209" y1="7143" x2="38806" y2="8929"/>
                        <a14:foregroundMark x1="40299" y1="8929" x2="23881" y2="14286"/>
                        <a14:foregroundMark x1="23881" y1="16071" x2="22388" y2="23214"/>
                        <a14:foregroundMark x1="20896" y1="23214" x2="20896" y2="26786"/>
                        <a14:foregroundMark x1="64179" y1="21429" x2="62687" y2="37500"/>
                        <a14:foregroundMark x1="62687" y1="37500" x2="65672" y2="60714"/>
                        <a14:foregroundMark x1="65672" y1="58929" x2="68657" y2="75000"/>
                        <a14:foregroundMark x1="68657" y1="73214" x2="85075" y2="73214"/>
                      </a14:backgroundRemoval>
                    </a14:imgEffect>
                  </a14:imgLayer>
                </a14:imgProps>
              </a:ext>
            </a:extLst>
          </a:blip>
          <a:stretch>
            <a:fillRect/>
          </a:stretch>
        </p:blipFill>
        <p:spPr>
          <a:xfrm>
            <a:off x="4509982" y="801906"/>
            <a:ext cx="698915" cy="584168"/>
          </a:xfrm>
          <a:prstGeom prst="rect">
            <a:avLst/>
          </a:prstGeom>
          <a:ln>
            <a:noFill/>
          </a:ln>
        </p:spPr>
      </p:pic>
      <p:grpSp>
        <p:nvGrpSpPr>
          <p:cNvPr id="11" name="Group 10"/>
          <p:cNvGrpSpPr/>
          <p:nvPr/>
        </p:nvGrpSpPr>
        <p:grpSpPr>
          <a:xfrm>
            <a:off x="572398" y="2755689"/>
            <a:ext cx="4379430" cy="1110432"/>
            <a:chOff x="724806" y="2047781"/>
            <a:chExt cx="4379430" cy="1110432"/>
          </a:xfrm>
        </p:grpSpPr>
        <p:sp>
          <p:nvSpPr>
            <p:cNvPr id="12" name="Rounded Rectangle 11"/>
            <p:cNvSpPr/>
            <p:nvPr/>
          </p:nvSpPr>
          <p:spPr>
            <a:xfrm>
              <a:off x="724806" y="2047781"/>
              <a:ext cx="4379430" cy="1110432"/>
            </a:xfrm>
            <a:prstGeom prst="roundRect">
              <a:avLst/>
            </a:prstGeom>
            <a:solidFill>
              <a:schemeClr val="tx1">
                <a:lumMod val="50000"/>
                <a:lumOff val="5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195753" y="2065091"/>
              <a:ext cx="3908483" cy="523220"/>
            </a:xfrm>
            <a:prstGeom prst="rect">
              <a:avLst/>
            </a:prstGeom>
            <a:noFill/>
          </p:spPr>
          <p:txBody>
            <a:bodyPr wrap="square" rtlCol="0">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a       x        b       =      c</a:t>
              </a:r>
              <a:endParaRPr lang="en-US" sz="2800" dirty="0">
                <a:solidFill>
                  <a:srgbClr val="FF0000"/>
                </a:solidFill>
                <a:latin typeface="Times New Roman" panose="02020603050405020304" pitchFamily="18" charset="0"/>
                <a:cs typeface="Times New Roman" panose="02020603050405020304" pitchFamily="18" charset="0"/>
              </a:endParaRPr>
            </a:p>
          </p:txBody>
        </p:sp>
      </p:grpSp>
      <p:grpSp>
        <p:nvGrpSpPr>
          <p:cNvPr id="14" name="Group 13"/>
          <p:cNvGrpSpPr/>
          <p:nvPr/>
        </p:nvGrpSpPr>
        <p:grpSpPr>
          <a:xfrm>
            <a:off x="635232" y="3441304"/>
            <a:ext cx="1125302" cy="1167891"/>
            <a:chOff x="773778" y="2437065"/>
            <a:chExt cx="1125302" cy="1167891"/>
          </a:xfrm>
        </p:grpSpPr>
        <p:sp>
          <p:nvSpPr>
            <p:cNvPr id="15" name="TextBox 14"/>
            <p:cNvSpPr txBox="1"/>
            <p:nvPr/>
          </p:nvSpPr>
          <p:spPr>
            <a:xfrm>
              <a:off x="773778" y="2773959"/>
              <a:ext cx="1125302" cy="830997"/>
            </a:xfrm>
            <a:prstGeom prst="rect">
              <a:avLst/>
            </a:prstGeom>
            <a:noFill/>
          </p:spPr>
          <p:txBody>
            <a:bodyPr wrap="square" rtlCol="0">
              <a:spAutoFit/>
            </a:bodyPr>
            <a:lstStyle/>
            <a:p>
              <a:r>
                <a:rPr lang="en-US" sz="2400" dirty="0" err="1" smtClean="0">
                  <a:solidFill>
                    <a:srgbClr val="FF0000"/>
                  </a:solidFill>
                  <a:latin typeface="Times New Roman" panose="02020603050405020304" pitchFamily="18" charset="0"/>
                  <a:cs typeface="Times New Roman" panose="02020603050405020304" pitchFamily="18" charset="0"/>
                </a:rPr>
                <a:t>Thừa</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số</a:t>
              </a:r>
              <a:endParaRPr lang="en-US" sz="2400" dirty="0">
                <a:solidFill>
                  <a:srgbClr val="FF0000"/>
                </a:solidFill>
                <a:latin typeface="Times New Roman" panose="02020603050405020304" pitchFamily="18" charset="0"/>
                <a:cs typeface="Times New Roman" panose="02020603050405020304" pitchFamily="18" charset="0"/>
              </a:endParaRPr>
            </a:p>
          </p:txBody>
        </p:sp>
        <p:cxnSp>
          <p:nvCxnSpPr>
            <p:cNvPr id="16" name="Straight Arrow Connector 15"/>
            <p:cNvCxnSpPr/>
            <p:nvPr/>
          </p:nvCxnSpPr>
          <p:spPr>
            <a:xfrm flipV="1">
              <a:off x="1336429" y="2437065"/>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2323185" y="3441304"/>
            <a:ext cx="1125302" cy="1112660"/>
            <a:chOff x="2039873" y="2422997"/>
            <a:chExt cx="1125302" cy="1112660"/>
          </a:xfrm>
        </p:grpSpPr>
        <p:sp>
          <p:nvSpPr>
            <p:cNvPr id="18" name="TextBox 17"/>
            <p:cNvSpPr txBox="1"/>
            <p:nvPr/>
          </p:nvSpPr>
          <p:spPr>
            <a:xfrm>
              <a:off x="2039873" y="2704660"/>
              <a:ext cx="1125302" cy="830997"/>
            </a:xfrm>
            <a:prstGeom prst="rect">
              <a:avLst/>
            </a:prstGeom>
            <a:noFill/>
          </p:spPr>
          <p:txBody>
            <a:bodyPr wrap="square" rtlCol="0">
              <a:spAutoFit/>
            </a:bodyPr>
            <a:lstStyle/>
            <a:p>
              <a:r>
                <a:rPr lang="en-US" sz="2400" dirty="0" err="1" smtClean="0">
                  <a:solidFill>
                    <a:srgbClr val="FF0000"/>
                  </a:solidFill>
                  <a:latin typeface="Times New Roman" panose="02020603050405020304" pitchFamily="18" charset="0"/>
                  <a:cs typeface="Times New Roman" panose="02020603050405020304" pitchFamily="18" charset="0"/>
                </a:rPr>
                <a:t>Thừa</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số</a:t>
              </a:r>
              <a:endParaRPr lang="en-US" sz="2400" dirty="0">
                <a:solidFill>
                  <a:srgbClr val="FF0000"/>
                </a:solidFill>
                <a:latin typeface="Times New Roman" panose="02020603050405020304" pitchFamily="18" charset="0"/>
                <a:cs typeface="Times New Roman" panose="02020603050405020304" pitchFamily="18" charset="0"/>
              </a:endParaRPr>
            </a:p>
          </p:txBody>
        </p:sp>
        <p:cxnSp>
          <p:nvCxnSpPr>
            <p:cNvPr id="19" name="Straight Arrow Connector 18"/>
            <p:cNvCxnSpPr/>
            <p:nvPr/>
          </p:nvCxnSpPr>
          <p:spPr>
            <a:xfrm flipV="1">
              <a:off x="2532185" y="2422997"/>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4001840" y="3463568"/>
            <a:ext cx="909748" cy="758129"/>
            <a:chOff x="3282424" y="2394861"/>
            <a:chExt cx="909748" cy="758129"/>
          </a:xfrm>
        </p:grpSpPr>
        <p:sp>
          <p:nvSpPr>
            <p:cNvPr id="21" name="TextBox 20"/>
            <p:cNvSpPr txBox="1"/>
            <p:nvPr/>
          </p:nvSpPr>
          <p:spPr>
            <a:xfrm>
              <a:off x="3282424" y="2691325"/>
              <a:ext cx="909748" cy="461665"/>
            </a:xfrm>
            <a:prstGeom prst="rect">
              <a:avLst/>
            </a:prstGeom>
            <a:noFill/>
          </p:spPr>
          <p:txBody>
            <a:bodyPr wrap="square" rtlCol="0">
              <a:spAutoFit/>
            </a:bodyPr>
            <a:lstStyle/>
            <a:p>
              <a:r>
                <a:rPr lang="en-US" sz="24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Tích</a:t>
              </a:r>
              <a:endParaRPr lang="en-US" sz="24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22" name="Straight Arrow Connector 21"/>
            <p:cNvCxnSpPr/>
            <p:nvPr/>
          </p:nvCxnSpPr>
          <p:spPr>
            <a:xfrm flipV="1">
              <a:off x="3643532" y="2394861"/>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6890972" y="2878569"/>
            <a:ext cx="3629469" cy="1006085"/>
            <a:chOff x="6922307" y="2632039"/>
            <a:chExt cx="3629469" cy="1006085"/>
          </a:xfrm>
        </p:grpSpPr>
        <p:sp>
          <p:nvSpPr>
            <p:cNvPr id="28" name="Rounded Rectangle 27"/>
            <p:cNvSpPr/>
            <p:nvPr/>
          </p:nvSpPr>
          <p:spPr>
            <a:xfrm>
              <a:off x="6922307" y="2632039"/>
              <a:ext cx="3165230" cy="1006085"/>
            </a:xfrm>
            <a:prstGeom prst="roundRect">
              <a:avLst/>
            </a:prstGeom>
            <a:solidFill>
              <a:schemeClr val="bg1">
                <a:lumMod val="95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6" name="Object 25"/>
            <p:cNvGraphicFramePr>
              <a:graphicFrameLocks noChangeAspect="1"/>
            </p:cNvGraphicFramePr>
            <p:nvPr>
              <p:extLst>
                <p:ext uri="{D42A27DB-BD31-4B8C-83A1-F6EECF244321}">
                  <p14:modId xmlns:p14="http://schemas.microsoft.com/office/powerpoint/2010/main" val="2253871500"/>
                </p:ext>
              </p:extLst>
            </p:nvPr>
          </p:nvGraphicFramePr>
          <p:xfrm>
            <a:off x="7153650" y="2858781"/>
            <a:ext cx="2702543" cy="704370"/>
          </p:xfrm>
          <a:graphic>
            <a:graphicData uri="http://schemas.openxmlformats.org/presentationml/2006/ole">
              <mc:AlternateContent xmlns:mc="http://schemas.openxmlformats.org/markup-compatibility/2006">
                <mc:Choice xmlns:v="urn:schemas-microsoft-com:vml" Requires="v">
                  <p:oleObj spid="_x0000_s1058" name="Equation" r:id="rId6" imgW="1320480" imgH="380880" progId="Equation.DSMT4">
                    <p:embed/>
                  </p:oleObj>
                </mc:Choice>
                <mc:Fallback>
                  <p:oleObj name="Equation" r:id="rId6" imgW="1320480" imgH="380880" progId="Equation.DSMT4">
                    <p:embed/>
                    <p:pic>
                      <p:nvPicPr>
                        <p:cNvPr id="0" name=""/>
                        <p:cNvPicPr/>
                        <p:nvPr/>
                      </p:nvPicPr>
                      <p:blipFill>
                        <a:blip r:embed="rId7"/>
                        <a:stretch>
                          <a:fillRect/>
                        </a:stretch>
                      </p:blipFill>
                      <p:spPr>
                        <a:xfrm>
                          <a:off x="7153650" y="2858781"/>
                          <a:ext cx="2702543" cy="704370"/>
                        </a:xfrm>
                        <a:prstGeom prst="rect">
                          <a:avLst/>
                        </a:prstGeom>
                      </p:spPr>
                    </p:pic>
                  </p:oleObj>
                </mc:Fallback>
              </mc:AlternateContent>
            </a:graphicData>
          </a:graphic>
        </p:graphicFrame>
        <p:sp>
          <p:nvSpPr>
            <p:cNvPr id="29" name="TextBox 28"/>
            <p:cNvSpPr txBox="1"/>
            <p:nvPr/>
          </p:nvSpPr>
          <p:spPr>
            <a:xfrm>
              <a:off x="8412485" y="3221501"/>
              <a:ext cx="2139291" cy="40011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b </a:t>
              </a:r>
              <a:r>
                <a:rPr lang="en-US" sz="2000" dirty="0" err="1" smtClean="0">
                  <a:latin typeface="Times New Roman" panose="02020603050405020304" pitchFamily="18" charset="0"/>
                  <a:cs typeface="Times New Roman" panose="02020603050405020304" pitchFamily="18" charset="0"/>
                </a:rPr>
                <a:t>số</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hạng</a:t>
              </a:r>
              <a:endParaRPr lang="en-US" sz="2000" dirty="0">
                <a:latin typeface="Times New Roman" panose="02020603050405020304" pitchFamily="18" charset="0"/>
                <a:cs typeface="Times New Roman" panose="02020603050405020304" pitchFamily="18" charset="0"/>
              </a:endParaRPr>
            </a:p>
          </p:txBody>
        </p:sp>
      </p:grpSp>
      <p:sp>
        <p:nvSpPr>
          <p:cNvPr id="30" name="Rectangle 29"/>
          <p:cNvSpPr/>
          <p:nvPr/>
        </p:nvSpPr>
        <p:spPr>
          <a:xfrm>
            <a:off x="4599709" y="4237338"/>
            <a:ext cx="6938595" cy="2034660"/>
          </a:xfrm>
          <a:prstGeom prst="rect">
            <a:avLst/>
          </a:prstGeom>
        </p:spPr>
        <p:txBody>
          <a:bodyPr wrap="square">
            <a:spAutoFit/>
          </a:bodyPr>
          <a:lstStyle/>
          <a:p>
            <a:pPr algn="just">
              <a:lnSpc>
                <a:spcPct val="115000"/>
              </a:lnSpc>
              <a:spcAft>
                <a:spcPts val="0"/>
              </a:spcAft>
              <a:tabLst>
                <a:tab pos="4552315" algn="l"/>
              </a:tabLst>
            </a:pPr>
            <a:r>
              <a:rPr lang="nl-NL" sz="2800" dirty="0" smtClean="0">
                <a:solidFill>
                  <a:schemeClr val="bg1"/>
                </a:solidFill>
                <a:effectLst/>
                <a:latin typeface="Times New Roman" panose="02020603050405020304" pitchFamily="18" charset="0"/>
                <a:ea typeface="Times New Roman" panose="02020603050405020304" pitchFamily="18" charset="0"/>
              </a:rPr>
              <a:t>Trong một tích mà các thừa số đều bằng chữ hoặc chỉ có một thừa số bằng số, ta có thể không viết dấu nhân giữa các thừa số.</a:t>
            </a:r>
            <a:endParaRPr lang="en-US" sz="2800" dirty="0" smtClean="0">
              <a:solidFill>
                <a:schemeClr val="bg1"/>
              </a:solidFill>
              <a:effectLst/>
              <a:latin typeface="Times New Roman" panose="02020603050405020304" pitchFamily="18" charset="0"/>
              <a:ea typeface="Times New Roman" panose="02020603050405020304" pitchFamily="18" charset="0"/>
            </a:endParaRPr>
          </a:p>
          <a:p>
            <a:pPr algn="just">
              <a:lnSpc>
                <a:spcPct val="115000"/>
              </a:lnSpc>
              <a:spcAft>
                <a:spcPts val="0"/>
              </a:spcAft>
              <a:tabLst>
                <a:tab pos="4552315" algn="l"/>
              </a:tabLst>
            </a:pPr>
            <a:r>
              <a:rPr lang="nl-NL" sz="2800" dirty="0" smtClean="0">
                <a:solidFill>
                  <a:schemeClr val="bg1"/>
                </a:solidFill>
                <a:effectLst/>
                <a:latin typeface="Times New Roman" panose="02020603050405020304" pitchFamily="18" charset="0"/>
                <a:ea typeface="Times New Roman" panose="02020603050405020304" pitchFamily="18" charset="0"/>
              </a:rPr>
              <a:t>           Ví dụ: a.b = ab  ;  4.x.y = 4xy</a:t>
            </a:r>
            <a:endParaRPr lang="en-US" sz="2800" dirty="0">
              <a:solidFill>
                <a:schemeClr val="bg1"/>
              </a:solidFill>
              <a:effectLst/>
              <a:latin typeface="Times New Roman" panose="02020603050405020304" pitchFamily="18" charset="0"/>
              <a:ea typeface="Times New Roman" panose="02020603050405020304" pitchFamily="18" charset="0"/>
            </a:endParaRPr>
          </a:p>
        </p:txBody>
      </p:sp>
      <p:sp>
        <p:nvSpPr>
          <p:cNvPr id="31" name="TextBox 30"/>
          <p:cNvSpPr txBox="1"/>
          <p:nvPr/>
        </p:nvSpPr>
        <p:spPr>
          <a:xfrm>
            <a:off x="5360477" y="3756074"/>
            <a:ext cx="1110661" cy="461665"/>
          </a:xfrm>
          <a:prstGeom prst="rect">
            <a:avLst/>
          </a:prstGeom>
          <a:noFill/>
        </p:spPr>
        <p:txBody>
          <a:bodyPr wrap="square" rtlCol="0">
            <a:spAutoFit/>
          </a:bodyPr>
          <a:lstStyle/>
          <a:p>
            <a:r>
              <a:rPr lang="en-US" sz="2400" b="1" dirty="0" err="1" smtClean="0">
                <a:solidFill>
                  <a:srgbClr val="FF0000"/>
                </a:solidFill>
                <a:latin typeface="Times New Roman" panose="02020603050405020304" pitchFamily="18" charset="0"/>
                <a:cs typeface="Times New Roman" panose="02020603050405020304" pitchFamily="18" charset="0"/>
              </a:rPr>
              <a:t>Chú</a:t>
            </a:r>
            <a:r>
              <a:rPr lang="en-US" sz="2400" b="1" dirty="0" smtClean="0">
                <a:solidFill>
                  <a:srgbClr val="FF0000"/>
                </a:solidFill>
                <a:latin typeface="Times New Roman" panose="02020603050405020304" pitchFamily="18" charset="0"/>
                <a:cs typeface="Times New Roman" panose="02020603050405020304" pitchFamily="18" charset="0"/>
              </a:rPr>
              <a:t> ý</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5" name="Date Placeholder 5"/>
          <p:cNvSpPr>
            <a:spLocks noGrp="1"/>
          </p:cNvSpPr>
          <p:nvPr>
            <p:ph type="dt" sz="half" idx="10"/>
          </p:nvPr>
        </p:nvSpPr>
        <p:spPr>
          <a:xfrm>
            <a:off x="838200" y="6356350"/>
            <a:ext cx="1131278" cy="365125"/>
          </a:xfrm>
        </p:spPr>
        <p:txBody>
          <a:bodyPr/>
          <a:lstStyle/>
          <a:p>
            <a:fld id="{BD16FF5B-55B7-4959-B2CC-F3D0D8090996}" type="datetime10">
              <a:rPr lang="en-US" sz="2000" smtClean="0">
                <a:solidFill>
                  <a:srgbClr val="FF0000"/>
                </a:solidFill>
              </a:rPr>
              <a:t>08:21</a:t>
            </a:fld>
            <a:endParaRPr lang="en-US" sz="2000">
              <a:solidFill>
                <a:srgbClr val="FF0000"/>
              </a:solidFill>
            </a:endParaRPr>
          </a:p>
        </p:txBody>
      </p:sp>
    </p:spTree>
    <p:extLst>
      <p:ext uri="{BB962C8B-B14F-4D97-AF65-F5344CB8AC3E}">
        <p14:creationId xmlns:p14="http://schemas.microsoft.com/office/powerpoint/2010/main" val="365751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000"/>
                                        <p:tgtEl>
                                          <p:spTgt spid="20"/>
                                        </p:tgtEl>
                                      </p:cBhvr>
                                    </p:animEffect>
                                    <p:anim calcmode="lin" valueType="num">
                                      <p:cBhvr>
                                        <p:cTn id="42" dur="1000" fill="hold"/>
                                        <p:tgtEl>
                                          <p:spTgt spid="20"/>
                                        </p:tgtEl>
                                        <p:attrNameLst>
                                          <p:attrName>ppt_x</p:attrName>
                                        </p:attrNameLst>
                                      </p:cBhvr>
                                      <p:tavLst>
                                        <p:tav tm="0">
                                          <p:val>
                                            <p:strVal val="#ppt_x"/>
                                          </p:val>
                                        </p:tav>
                                        <p:tav tm="100000">
                                          <p:val>
                                            <p:strVal val="#ppt_x"/>
                                          </p:val>
                                        </p:tav>
                                      </p:tavLst>
                                    </p:anim>
                                    <p:anim calcmode="lin" valueType="num">
                                      <p:cBhvr>
                                        <p:cTn id="4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0" grpId="0"/>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a:xfrm>
            <a:off x="374685" y="241207"/>
            <a:ext cx="11611448" cy="658642"/>
          </a:xfrm>
          <a:prstGeom prst="rect">
            <a:avLst/>
          </a:prstGeom>
        </p:spPr>
        <p:txBody>
          <a:bodyPr wrap="none">
            <a:spAutoFit/>
          </a:bodyPr>
          <a:lstStyle/>
          <a:p>
            <a:pPr algn="ctr">
              <a:lnSpc>
                <a:spcPct val="115000"/>
              </a:lnSpc>
              <a:spcAft>
                <a:spcPts val="0"/>
              </a:spcAft>
              <a:tabLst>
                <a:tab pos="355600" algn="l"/>
                <a:tab pos="2133600" algn="l"/>
                <a:tab pos="2400300" algn="l"/>
                <a:tab pos="2933700" algn="l"/>
              </a:tabLst>
            </a:pPr>
            <a:r>
              <a:rPr lang="nl-NL" sz="3200" b="1" dirty="0" smtClean="0">
                <a:solidFill>
                  <a:schemeClr val="bg1"/>
                </a:solidFill>
                <a:effectLst/>
                <a:latin typeface="Times New Roman" panose="02020603050405020304" pitchFamily="18" charset="0"/>
                <a:ea typeface="Times New Roman" panose="02020603050405020304" pitchFamily="18" charset="0"/>
              </a:rPr>
              <a:t>§5. PHÉP NHÂN VÀ PHÉP CHIA CÁC SỐ TỰ NHIÊN (Tiết 1)</a:t>
            </a:r>
            <a:endParaRPr lang="en-US" sz="3200" dirty="0">
              <a:solidFill>
                <a:schemeClr val="bg1"/>
              </a:solidFill>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a:off x="4951828" y="1209822"/>
            <a:ext cx="0" cy="509250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6437" y="899849"/>
            <a:ext cx="4220307" cy="461665"/>
          </a:xfrm>
          <a:prstGeom prst="rect">
            <a:avLst/>
          </a:prstGeom>
          <a:noFill/>
        </p:spPr>
        <p:txBody>
          <a:bodyPr wrap="square" rtlCol="0">
            <a:spAutoFit/>
          </a:bodyPr>
          <a:lstStyle/>
          <a:p>
            <a:r>
              <a:rPr lang="en-US" sz="2400" b="1" dirty="0" smtClean="0">
                <a:solidFill>
                  <a:srgbClr val="FFFF00"/>
                </a:solidFill>
                <a:latin typeface="Times New Roman" panose="02020603050405020304" pitchFamily="18" charset="0"/>
                <a:cs typeface="Times New Roman" panose="02020603050405020304" pitchFamily="18" charset="0"/>
              </a:rPr>
              <a:t>I. </a:t>
            </a:r>
            <a:r>
              <a:rPr lang="en-US" sz="2400" b="1" dirty="0" err="1" smtClean="0">
                <a:solidFill>
                  <a:srgbClr val="FFFF00"/>
                </a:solidFill>
                <a:latin typeface="Times New Roman" panose="02020603050405020304" pitchFamily="18" charset="0"/>
                <a:cs typeface="Times New Roman" panose="02020603050405020304" pitchFamily="18" charset="0"/>
              </a:rPr>
              <a:t>Phép</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nhân</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số</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tự</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nhiên</a:t>
            </a:r>
            <a:endParaRPr lang="en-US" sz="2400" b="1" dirty="0">
              <a:solidFill>
                <a:srgbClr val="FFFF00"/>
              </a:solidFill>
              <a:latin typeface="Times New Roman" panose="02020603050405020304" pitchFamily="18" charset="0"/>
              <a:cs typeface="Times New Roman" panose="02020603050405020304" pitchFamily="18" charset="0"/>
            </a:endParaRPr>
          </a:p>
        </p:txBody>
      </p:sp>
      <p:grpSp>
        <p:nvGrpSpPr>
          <p:cNvPr id="10" name="Group 9"/>
          <p:cNvGrpSpPr/>
          <p:nvPr/>
        </p:nvGrpSpPr>
        <p:grpSpPr>
          <a:xfrm>
            <a:off x="724806" y="1288131"/>
            <a:ext cx="3736547" cy="1110432"/>
            <a:chOff x="724806" y="1288131"/>
            <a:chExt cx="3736547" cy="1110432"/>
          </a:xfrm>
        </p:grpSpPr>
        <p:grpSp>
          <p:nvGrpSpPr>
            <p:cNvPr id="11" name="Group 10"/>
            <p:cNvGrpSpPr/>
            <p:nvPr/>
          </p:nvGrpSpPr>
          <p:grpSpPr>
            <a:xfrm>
              <a:off x="724806" y="1288131"/>
              <a:ext cx="3736547" cy="1110432"/>
              <a:chOff x="724806" y="2047781"/>
              <a:chExt cx="3736547" cy="1110432"/>
            </a:xfrm>
          </p:grpSpPr>
          <p:sp>
            <p:nvSpPr>
              <p:cNvPr id="12" name="Rounded Rectangle 11"/>
              <p:cNvSpPr/>
              <p:nvPr/>
            </p:nvSpPr>
            <p:spPr>
              <a:xfrm>
                <a:off x="724806" y="2047781"/>
                <a:ext cx="3736547" cy="1110432"/>
              </a:xfrm>
              <a:prstGeom prst="roundRect">
                <a:avLst/>
              </a:prstGeom>
              <a:solidFill>
                <a:schemeClr val="tx1">
                  <a:lumMod val="50000"/>
                  <a:lumOff val="5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195754" y="2065091"/>
                <a:ext cx="2996418" cy="400110"/>
              </a:xfrm>
              <a:prstGeom prst="rect">
                <a:avLst/>
              </a:prstGeom>
              <a:noFill/>
            </p:spPr>
            <p:txBody>
              <a:bodyPr wrap="square" rtlCol="0">
                <a:spAutoFit/>
              </a:bodyPr>
              <a:lstStyle/>
              <a:p>
                <a:r>
                  <a:rPr lang="en-US" sz="2000" dirty="0" smtClean="0">
                    <a:solidFill>
                      <a:srgbClr val="FFC000"/>
                    </a:solidFill>
                    <a:latin typeface="Times New Roman" panose="02020603050405020304" pitchFamily="18" charset="0"/>
                    <a:cs typeface="Times New Roman" panose="02020603050405020304" pitchFamily="18" charset="0"/>
                  </a:rPr>
                  <a:t>a       x        b       =      c</a:t>
                </a:r>
                <a:endParaRPr lang="en-US" sz="2000" dirty="0">
                  <a:solidFill>
                    <a:srgbClr val="FFC000"/>
                  </a:solidFill>
                  <a:latin typeface="Times New Roman" panose="02020603050405020304" pitchFamily="18" charset="0"/>
                  <a:cs typeface="Times New Roman" panose="02020603050405020304" pitchFamily="18" charset="0"/>
                </a:endParaRPr>
              </a:p>
            </p:txBody>
          </p:sp>
        </p:grpSp>
        <p:grpSp>
          <p:nvGrpSpPr>
            <p:cNvPr id="14" name="Group 13"/>
            <p:cNvGrpSpPr/>
            <p:nvPr/>
          </p:nvGrpSpPr>
          <p:grpSpPr>
            <a:xfrm>
              <a:off x="844176" y="1677415"/>
              <a:ext cx="1125302" cy="678110"/>
              <a:chOff x="844176" y="2437065"/>
              <a:chExt cx="1125302" cy="678110"/>
            </a:xfrm>
          </p:grpSpPr>
          <p:sp>
            <p:nvSpPr>
              <p:cNvPr id="15" name="TextBox 14"/>
              <p:cNvSpPr txBox="1"/>
              <p:nvPr/>
            </p:nvSpPr>
            <p:spPr>
              <a:xfrm>
                <a:off x="844176" y="2715065"/>
                <a:ext cx="1125302"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sz="2000" dirty="0" smtClean="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16" name="Straight Arrow Connector 15"/>
              <p:cNvCxnSpPr/>
              <p:nvPr/>
            </p:nvCxnSpPr>
            <p:spPr>
              <a:xfrm flipV="1">
                <a:off x="1336429" y="2437065"/>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2039873" y="1663347"/>
              <a:ext cx="1125302" cy="681773"/>
              <a:chOff x="2039873" y="2422997"/>
              <a:chExt cx="1125302" cy="681773"/>
            </a:xfrm>
          </p:grpSpPr>
          <p:sp>
            <p:nvSpPr>
              <p:cNvPr id="18" name="TextBox 17"/>
              <p:cNvSpPr txBox="1"/>
              <p:nvPr/>
            </p:nvSpPr>
            <p:spPr>
              <a:xfrm>
                <a:off x="2039873" y="2704660"/>
                <a:ext cx="1125302"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sz="2000" dirty="0" smtClean="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19" name="Straight Arrow Connector 18"/>
              <p:cNvCxnSpPr/>
              <p:nvPr/>
            </p:nvCxnSpPr>
            <p:spPr>
              <a:xfrm flipV="1">
                <a:off x="2532185" y="2422997"/>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3282424" y="1635211"/>
              <a:ext cx="909748" cy="696574"/>
              <a:chOff x="3282424" y="2394861"/>
              <a:chExt cx="909748" cy="696574"/>
            </a:xfrm>
          </p:grpSpPr>
          <p:sp>
            <p:nvSpPr>
              <p:cNvPr id="21" name="TextBox 20"/>
              <p:cNvSpPr txBox="1"/>
              <p:nvPr/>
            </p:nvSpPr>
            <p:spPr>
              <a:xfrm>
                <a:off x="3282424" y="2691325"/>
                <a:ext cx="909748"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Tích</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22" name="Straight Arrow Connector 21"/>
              <p:cNvCxnSpPr/>
              <p:nvPr/>
            </p:nvCxnSpPr>
            <p:spPr>
              <a:xfrm flipV="1">
                <a:off x="3643532" y="2394861"/>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 name="Rectangle 1"/>
          <p:cNvSpPr/>
          <p:nvPr/>
        </p:nvSpPr>
        <p:spPr>
          <a:xfrm>
            <a:off x="521531" y="2340207"/>
            <a:ext cx="3486852" cy="446276"/>
          </a:xfrm>
          <a:prstGeom prst="rect">
            <a:avLst/>
          </a:prstGeom>
        </p:spPr>
        <p:txBody>
          <a:bodyPr wrap="none">
            <a:spAutoFit/>
          </a:bodyPr>
          <a:lstStyle/>
          <a:p>
            <a:pPr algn="just">
              <a:lnSpc>
                <a:spcPct val="115000"/>
              </a:lnSpc>
              <a:spcAft>
                <a:spcPts val="0"/>
              </a:spcAft>
              <a:tabLst>
                <a:tab pos="4552315" algn="l"/>
              </a:tabLst>
            </a:pPr>
            <a:r>
              <a:rPr lang="nl-NL" sz="2000" b="1" u="sng" dirty="0" smtClean="0">
                <a:solidFill>
                  <a:srgbClr val="FFFF00"/>
                </a:solidFill>
                <a:effectLst/>
                <a:latin typeface="Times New Roman" panose="02020603050405020304" pitchFamily="18" charset="0"/>
                <a:ea typeface="Times New Roman" panose="02020603050405020304" pitchFamily="18" charset="0"/>
              </a:rPr>
              <a:t>1. Nhân hai số có nhiều chữ số</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5217219" y="1156073"/>
            <a:ext cx="5000087" cy="517065"/>
          </a:xfrm>
          <a:prstGeom prst="rect">
            <a:avLst/>
          </a:prstGeom>
        </p:spPr>
        <p:txBody>
          <a:bodyPr wrap="none">
            <a:spAutoFit/>
          </a:bodyPr>
          <a:lstStyle/>
          <a:p>
            <a:pPr>
              <a:lnSpc>
                <a:spcPct val="115000"/>
              </a:lnSpc>
              <a:spcAft>
                <a:spcPts val="0"/>
              </a:spcAft>
              <a:tabLst>
                <a:tab pos="4552315" algn="l"/>
              </a:tabLst>
            </a:pPr>
            <a:r>
              <a:rPr lang="nl-NL" sz="2400" b="1" i="1" dirty="0" smtClean="0">
                <a:solidFill>
                  <a:srgbClr val="FF0000"/>
                </a:solidFill>
                <a:effectLst/>
                <a:latin typeface="Times New Roman" panose="02020603050405020304" pitchFamily="18" charset="0"/>
                <a:ea typeface="Times New Roman" panose="02020603050405020304" pitchFamily="18" charset="0"/>
              </a:rPr>
              <a:t>Ví dụ 1</a:t>
            </a:r>
            <a:r>
              <a:rPr lang="nl-NL" sz="2400" dirty="0" smtClean="0">
                <a:solidFill>
                  <a:schemeClr val="bg1"/>
                </a:solidFill>
                <a:effectLst/>
                <a:latin typeface="Times New Roman" panose="02020603050405020304" pitchFamily="18" charset="0"/>
                <a:ea typeface="Times New Roman" panose="02020603050405020304" pitchFamily="18" charset="0"/>
              </a:rPr>
              <a:t>: Đặt tính để tính tích 175 x 312</a:t>
            </a:r>
            <a:endParaRPr lang="en-US" sz="2400" dirty="0">
              <a:solidFill>
                <a:schemeClr val="bg1"/>
              </a:solidFill>
              <a:effectLst/>
              <a:latin typeface="Times New Roman" panose="02020603050405020304" pitchFamily="18" charset="0"/>
              <a:ea typeface="Times New Roman" panose="02020603050405020304" pitchFamily="18" charset="0"/>
            </a:endParaRPr>
          </a:p>
        </p:txBody>
      </p:sp>
      <p:grpSp>
        <p:nvGrpSpPr>
          <p:cNvPr id="36" name="Group 35"/>
          <p:cNvGrpSpPr/>
          <p:nvPr/>
        </p:nvGrpSpPr>
        <p:grpSpPr>
          <a:xfrm>
            <a:off x="6632811" y="1931675"/>
            <a:ext cx="1201004" cy="833017"/>
            <a:chOff x="6632811" y="1931675"/>
            <a:chExt cx="1201004" cy="833017"/>
          </a:xfrm>
        </p:grpSpPr>
        <p:sp>
          <p:nvSpPr>
            <p:cNvPr id="4" name="TextBox 3"/>
            <p:cNvSpPr txBox="1"/>
            <p:nvPr/>
          </p:nvSpPr>
          <p:spPr>
            <a:xfrm>
              <a:off x="6919415" y="1931675"/>
              <a:ext cx="914400" cy="461665"/>
            </a:xfrm>
            <a:prstGeom prst="rect">
              <a:avLst/>
            </a:prstGeom>
            <a:noFill/>
          </p:spPr>
          <p:txBody>
            <a:bodyPr wrap="square" rtlCol="0">
              <a:spAutoFit/>
            </a:bodyPr>
            <a:lstStyle/>
            <a:p>
              <a:r>
                <a:rPr lang="en-US" sz="2400" dirty="0" smtClean="0">
                  <a:solidFill>
                    <a:schemeClr val="bg1"/>
                  </a:solidFill>
                  <a:latin typeface="Times New Roman" panose="02020603050405020304" pitchFamily="18" charset="0"/>
                  <a:cs typeface="Times New Roman" panose="02020603050405020304" pitchFamily="18" charset="0"/>
                </a:rPr>
                <a:t>175</a:t>
              </a:r>
              <a:endParaRPr lang="en-US" sz="2400" dirty="0">
                <a:solidFill>
                  <a:schemeClr val="bg1"/>
                </a:solidFill>
                <a:latin typeface="Times New Roman" panose="02020603050405020304" pitchFamily="18" charset="0"/>
                <a:cs typeface="Times New Roman" panose="02020603050405020304" pitchFamily="18" charset="0"/>
              </a:endParaRPr>
            </a:p>
          </p:txBody>
        </p:sp>
        <p:grpSp>
          <p:nvGrpSpPr>
            <p:cNvPr id="27" name="Group 26"/>
            <p:cNvGrpSpPr/>
            <p:nvPr/>
          </p:nvGrpSpPr>
          <p:grpSpPr>
            <a:xfrm>
              <a:off x="6632811" y="2079817"/>
              <a:ext cx="1201004" cy="684875"/>
              <a:chOff x="6632811" y="2079817"/>
              <a:chExt cx="1201004" cy="684875"/>
            </a:xfrm>
          </p:grpSpPr>
          <p:sp>
            <p:nvSpPr>
              <p:cNvPr id="6" name="TextBox 5"/>
              <p:cNvSpPr txBox="1"/>
              <p:nvPr/>
            </p:nvSpPr>
            <p:spPr>
              <a:xfrm>
                <a:off x="6919415" y="2303027"/>
                <a:ext cx="914400" cy="461665"/>
              </a:xfrm>
              <a:prstGeom prst="rect">
                <a:avLst/>
              </a:prstGeom>
              <a:noFill/>
            </p:spPr>
            <p:txBody>
              <a:bodyPr wrap="square" rtlCol="0">
                <a:spAutoFit/>
              </a:bodyPr>
              <a:lstStyle/>
              <a:p>
                <a:r>
                  <a:rPr lang="en-US" sz="2400" dirty="0" smtClean="0">
                    <a:solidFill>
                      <a:schemeClr val="bg1"/>
                    </a:solidFill>
                    <a:latin typeface="Times New Roman" panose="02020603050405020304" pitchFamily="18" charset="0"/>
                    <a:cs typeface="Times New Roman" panose="02020603050405020304" pitchFamily="18" charset="0"/>
                  </a:rPr>
                  <a:t>312</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6632812" y="2079817"/>
                <a:ext cx="286603" cy="461665"/>
              </a:xfrm>
              <a:prstGeom prst="rect">
                <a:avLst/>
              </a:prstGeom>
              <a:noFill/>
            </p:spPr>
            <p:txBody>
              <a:bodyPr wrap="square" rtlCol="0">
                <a:spAutoFit/>
              </a:bodyPr>
              <a:lstStyle/>
              <a:p>
                <a:r>
                  <a:rPr lang="en-US" sz="2400" dirty="0" smtClean="0">
                    <a:solidFill>
                      <a:schemeClr val="bg1"/>
                    </a:solidFill>
                    <a:latin typeface="Times New Roman" panose="02020603050405020304" pitchFamily="18" charset="0"/>
                    <a:cs typeface="Times New Roman" panose="02020603050405020304" pitchFamily="18" charset="0"/>
                  </a:rPr>
                  <a:t>x</a:t>
                </a:r>
                <a:endParaRPr lang="en-US" sz="2400" dirty="0">
                  <a:solidFill>
                    <a:schemeClr val="bg1"/>
                  </a:solidFill>
                  <a:latin typeface="Times New Roman" panose="02020603050405020304" pitchFamily="18" charset="0"/>
                  <a:cs typeface="Times New Roman" panose="02020603050405020304" pitchFamily="18" charset="0"/>
                </a:endParaRPr>
              </a:p>
            </p:txBody>
          </p:sp>
          <p:cxnSp>
            <p:nvCxnSpPr>
              <p:cNvPr id="23" name="Straight Connector 22"/>
              <p:cNvCxnSpPr/>
              <p:nvPr/>
            </p:nvCxnSpPr>
            <p:spPr>
              <a:xfrm>
                <a:off x="6632811" y="2764692"/>
                <a:ext cx="914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4" name="TextBox 23"/>
          <p:cNvSpPr txBox="1"/>
          <p:nvPr/>
        </p:nvSpPr>
        <p:spPr>
          <a:xfrm>
            <a:off x="6919415" y="2735410"/>
            <a:ext cx="914400" cy="461665"/>
          </a:xfrm>
          <a:prstGeom prst="rect">
            <a:avLst/>
          </a:prstGeom>
          <a:noFill/>
        </p:spPr>
        <p:txBody>
          <a:bodyPr wrap="square" rtlCol="0">
            <a:spAutoFit/>
          </a:bodyPr>
          <a:lstStyle/>
          <a:p>
            <a:r>
              <a:rPr lang="en-US" sz="2400" dirty="0" smtClean="0">
                <a:solidFill>
                  <a:schemeClr val="bg1"/>
                </a:solidFill>
                <a:latin typeface="Times New Roman" panose="02020603050405020304" pitchFamily="18" charset="0"/>
                <a:cs typeface="Times New Roman" panose="02020603050405020304" pitchFamily="18" charset="0"/>
              </a:rPr>
              <a:t>350</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6769053" y="3043783"/>
            <a:ext cx="737219" cy="461665"/>
          </a:xfrm>
          <a:prstGeom prst="rect">
            <a:avLst/>
          </a:prstGeom>
          <a:noFill/>
        </p:spPr>
        <p:txBody>
          <a:bodyPr wrap="square" rtlCol="0">
            <a:spAutoFit/>
          </a:bodyPr>
          <a:lstStyle/>
          <a:p>
            <a:r>
              <a:rPr lang="en-US" sz="2400" dirty="0" smtClean="0">
                <a:solidFill>
                  <a:schemeClr val="bg1"/>
                </a:solidFill>
                <a:latin typeface="Times New Roman" panose="02020603050405020304" pitchFamily="18" charset="0"/>
                <a:cs typeface="Times New Roman" panose="02020603050405020304" pitchFamily="18" charset="0"/>
              </a:rPr>
              <a:t>175</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6632811" y="3357344"/>
            <a:ext cx="696037" cy="461665"/>
          </a:xfrm>
          <a:prstGeom prst="rect">
            <a:avLst/>
          </a:prstGeom>
          <a:noFill/>
        </p:spPr>
        <p:txBody>
          <a:bodyPr wrap="square" rtlCol="0">
            <a:spAutoFit/>
          </a:bodyPr>
          <a:lstStyle/>
          <a:p>
            <a:r>
              <a:rPr lang="en-US" sz="2400" dirty="0" smtClean="0">
                <a:solidFill>
                  <a:schemeClr val="bg1"/>
                </a:solidFill>
                <a:latin typeface="Times New Roman" panose="02020603050405020304" pitchFamily="18" charset="0"/>
                <a:cs typeface="Times New Roman" panose="02020603050405020304" pitchFamily="18" charset="0"/>
              </a:rPr>
              <a:t>525</a:t>
            </a:r>
            <a:endParaRPr lang="en-US" sz="2400" dirty="0">
              <a:solidFill>
                <a:schemeClr val="bg1"/>
              </a:solidFill>
              <a:latin typeface="Times New Roman" panose="02020603050405020304" pitchFamily="18" charset="0"/>
              <a:cs typeface="Times New Roman" panose="02020603050405020304" pitchFamily="18" charset="0"/>
            </a:endParaRPr>
          </a:p>
        </p:txBody>
      </p:sp>
      <p:cxnSp>
        <p:nvCxnSpPr>
          <p:cNvPr id="28" name="Straight Connector 27"/>
          <p:cNvCxnSpPr/>
          <p:nvPr/>
        </p:nvCxnSpPr>
        <p:spPr>
          <a:xfrm>
            <a:off x="6632811" y="3819009"/>
            <a:ext cx="914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632811" y="3792328"/>
            <a:ext cx="1050879" cy="461665"/>
          </a:xfrm>
          <a:prstGeom prst="rect">
            <a:avLst/>
          </a:prstGeom>
          <a:noFill/>
        </p:spPr>
        <p:txBody>
          <a:bodyPr wrap="square" rtlCol="0">
            <a:spAutoFit/>
          </a:bodyPr>
          <a:lstStyle/>
          <a:p>
            <a:r>
              <a:rPr lang="en-US" sz="2400" dirty="0" smtClean="0">
                <a:solidFill>
                  <a:schemeClr val="bg1"/>
                </a:solidFill>
                <a:latin typeface="Times New Roman" panose="02020603050405020304" pitchFamily="18" charset="0"/>
                <a:cs typeface="Times New Roman" panose="02020603050405020304" pitchFamily="18" charset="0"/>
              </a:rPr>
              <a:t>54600</a:t>
            </a:r>
            <a:endParaRPr lang="en-US" sz="2400" dirty="0">
              <a:solidFill>
                <a:schemeClr val="bg1"/>
              </a:solidFill>
              <a:latin typeface="Times New Roman" panose="02020603050405020304" pitchFamily="18" charset="0"/>
              <a:cs typeface="Times New Roman" panose="02020603050405020304" pitchFamily="18" charset="0"/>
            </a:endParaRPr>
          </a:p>
        </p:txBody>
      </p:sp>
      <p:grpSp>
        <p:nvGrpSpPr>
          <p:cNvPr id="35" name="Group 34"/>
          <p:cNvGrpSpPr/>
          <p:nvPr/>
        </p:nvGrpSpPr>
        <p:grpSpPr>
          <a:xfrm>
            <a:off x="7547211" y="3395922"/>
            <a:ext cx="2483892" cy="461665"/>
            <a:chOff x="7547211" y="3395922"/>
            <a:chExt cx="2483892" cy="461665"/>
          </a:xfrm>
        </p:grpSpPr>
        <p:sp>
          <p:nvSpPr>
            <p:cNvPr id="32" name="TextBox 31"/>
            <p:cNvSpPr txBox="1"/>
            <p:nvPr/>
          </p:nvSpPr>
          <p:spPr>
            <a:xfrm>
              <a:off x="7970292" y="3395922"/>
              <a:ext cx="2060811" cy="461665"/>
            </a:xfrm>
            <a:prstGeom prst="rect">
              <a:avLst/>
            </a:prstGeom>
            <a:noFill/>
          </p:spPr>
          <p:txBody>
            <a:bodyPr wrap="square" rtlCol="0">
              <a:spAutoFit/>
            </a:bodyPr>
            <a:lstStyle/>
            <a:p>
              <a:r>
                <a:rPr lang="en-US" sz="2400" dirty="0" smtClean="0">
                  <a:solidFill>
                    <a:srgbClr val="FFC000"/>
                  </a:solidFill>
                  <a:latin typeface="Times New Roman" panose="02020603050405020304" pitchFamily="18" charset="0"/>
                  <a:cs typeface="Times New Roman" panose="02020603050405020304" pitchFamily="18" charset="0"/>
                </a:rPr>
                <a:t>175 x 3 = 525</a:t>
              </a:r>
              <a:endParaRPr lang="en-US" sz="2400" dirty="0">
                <a:solidFill>
                  <a:srgbClr val="FFC000"/>
                </a:solidFill>
                <a:latin typeface="Times New Roman" panose="02020603050405020304" pitchFamily="18" charset="0"/>
                <a:cs typeface="Times New Roman" panose="02020603050405020304" pitchFamily="18" charset="0"/>
              </a:endParaRPr>
            </a:p>
          </p:txBody>
        </p:sp>
        <p:cxnSp>
          <p:nvCxnSpPr>
            <p:cNvPr id="38" name="Straight Arrow Connector 37"/>
            <p:cNvCxnSpPr/>
            <p:nvPr/>
          </p:nvCxnSpPr>
          <p:spPr>
            <a:xfrm flipH="1">
              <a:off x="7547211" y="3643952"/>
              <a:ext cx="423080" cy="0"/>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7547211" y="3070736"/>
            <a:ext cx="2361063" cy="461665"/>
            <a:chOff x="7547211" y="3070736"/>
            <a:chExt cx="2361063" cy="461665"/>
          </a:xfrm>
        </p:grpSpPr>
        <p:sp>
          <p:nvSpPr>
            <p:cNvPr id="31" name="TextBox 30"/>
            <p:cNvSpPr txBox="1"/>
            <p:nvPr/>
          </p:nvSpPr>
          <p:spPr>
            <a:xfrm>
              <a:off x="7970529" y="3070736"/>
              <a:ext cx="1937745" cy="461665"/>
            </a:xfrm>
            <a:prstGeom prst="rect">
              <a:avLst/>
            </a:prstGeom>
            <a:noFill/>
          </p:spPr>
          <p:txBody>
            <a:bodyPr wrap="square" rtlCol="0">
              <a:spAutoFit/>
            </a:bodyPr>
            <a:lstStyle/>
            <a:p>
              <a:r>
                <a:rPr lang="en-US" sz="2400" dirty="0" smtClean="0">
                  <a:solidFill>
                    <a:srgbClr val="FFC000"/>
                  </a:solidFill>
                  <a:latin typeface="Times New Roman" panose="02020603050405020304" pitchFamily="18" charset="0"/>
                  <a:cs typeface="Times New Roman" panose="02020603050405020304" pitchFamily="18" charset="0"/>
                </a:rPr>
                <a:t>175 x 1 = 175</a:t>
              </a:r>
              <a:endParaRPr lang="en-US" sz="2400" dirty="0">
                <a:solidFill>
                  <a:srgbClr val="FFC000"/>
                </a:solidFill>
                <a:latin typeface="Times New Roman" panose="02020603050405020304" pitchFamily="18" charset="0"/>
                <a:cs typeface="Times New Roman" panose="02020603050405020304" pitchFamily="18" charset="0"/>
              </a:endParaRPr>
            </a:p>
          </p:txBody>
        </p:sp>
        <p:cxnSp>
          <p:nvCxnSpPr>
            <p:cNvPr id="39" name="Straight Arrow Connector 38"/>
            <p:cNvCxnSpPr/>
            <p:nvPr/>
          </p:nvCxnSpPr>
          <p:spPr>
            <a:xfrm flipH="1">
              <a:off x="7547211" y="3330048"/>
              <a:ext cx="423080" cy="0"/>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7547211" y="2731891"/>
            <a:ext cx="2363374" cy="461665"/>
            <a:chOff x="7547211" y="2731891"/>
            <a:chExt cx="2363374" cy="461665"/>
          </a:xfrm>
        </p:grpSpPr>
        <p:sp>
          <p:nvSpPr>
            <p:cNvPr id="30" name="TextBox 29"/>
            <p:cNvSpPr txBox="1"/>
            <p:nvPr/>
          </p:nvSpPr>
          <p:spPr>
            <a:xfrm>
              <a:off x="7942999" y="2731891"/>
              <a:ext cx="1967586" cy="461665"/>
            </a:xfrm>
            <a:prstGeom prst="rect">
              <a:avLst/>
            </a:prstGeom>
            <a:noFill/>
          </p:spPr>
          <p:txBody>
            <a:bodyPr wrap="square" rtlCol="0">
              <a:spAutoFit/>
            </a:bodyPr>
            <a:lstStyle/>
            <a:p>
              <a:r>
                <a:rPr lang="en-US" sz="2400" dirty="0" smtClean="0">
                  <a:solidFill>
                    <a:srgbClr val="FFC000"/>
                  </a:solidFill>
                  <a:latin typeface="Times New Roman" panose="02020603050405020304" pitchFamily="18" charset="0"/>
                  <a:cs typeface="Times New Roman" panose="02020603050405020304" pitchFamily="18" charset="0"/>
                </a:rPr>
                <a:t>175 x 2 = 350</a:t>
              </a:r>
              <a:endParaRPr lang="en-US" sz="2400" dirty="0">
                <a:solidFill>
                  <a:srgbClr val="FFC000"/>
                </a:solidFill>
                <a:latin typeface="Times New Roman" panose="02020603050405020304" pitchFamily="18" charset="0"/>
                <a:cs typeface="Times New Roman" panose="02020603050405020304" pitchFamily="18" charset="0"/>
              </a:endParaRPr>
            </a:p>
          </p:txBody>
        </p:sp>
        <p:cxnSp>
          <p:nvCxnSpPr>
            <p:cNvPr id="40" name="Straight Arrow Connector 39"/>
            <p:cNvCxnSpPr/>
            <p:nvPr/>
          </p:nvCxnSpPr>
          <p:spPr>
            <a:xfrm flipH="1">
              <a:off x="7547211" y="2975212"/>
              <a:ext cx="423080" cy="0"/>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sp>
        <p:nvSpPr>
          <p:cNvPr id="41" name="Rectangle 40"/>
          <p:cNvSpPr/>
          <p:nvPr/>
        </p:nvSpPr>
        <p:spPr>
          <a:xfrm>
            <a:off x="5794446" y="4311630"/>
            <a:ext cx="3179075" cy="517065"/>
          </a:xfrm>
          <a:prstGeom prst="rect">
            <a:avLst/>
          </a:prstGeom>
        </p:spPr>
        <p:txBody>
          <a:bodyPr wrap="none">
            <a:spAutoFit/>
          </a:bodyPr>
          <a:lstStyle/>
          <a:p>
            <a:pPr>
              <a:lnSpc>
                <a:spcPct val="115000"/>
              </a:lnSpc>
              <a:spcAft>
                <a:spcPts val="0"/>
              </a:spcAft>
              <a:tabLst>
                <a:tab pos="4552315" algn="l"/>
              </a:tabLst>
            </a:pPr>
            <a:r>
              <a:rPr lang="nl-NL" sz="2400" dirty="0">
                <a:solidFill>
                  <a:schemeClr val="bg1"/>
                </a:solidFill>
                <a:latin typeface="Times New Roman" panose="02020603050405020304" pitchFamily="18" charset="0"/>
                <a:ea typeface="Times New Roman" panose="02020603050405020304" pitchFamily="18" charset="0"/>
              </a:rPr>
              <a:t>Vậy 175 x 312 = </a:t>
            </a:r>
            <a:r>
              <a:rPr lang="nl-NL" sz="2400" dirty="0" smtClean="0">
                <a:solidFill>
                  <a:schemeClr val="bg1"/>
                </a:solidFill>
                <a:latin typeface="Times New Roman" panose="02020603050405020304" pitchFamily="18" charset="0"/>
                <a:ea typeface="Times New Roman" panose="02020603050405020304" pitchFamily="18" charset="0"/>
              </a:rPr>
              <a:t>54 600</a:t>
            </a:r>
            <a:endParaRPr lang="en-US" sz="2400" dirty="0">
              <a:solidFill>
                <a:schemeClr val="bg1"/>
              </a:solidFill>
              <a:effectLst/>
              <a:latin typeface="Times New Roman" panose="02020603050405020304" pitchFamily="18" charset="0"/>
              <a:ea typeface="Times New Roman" panose="02020603050405020304" pitchFamily="18" charset="0"/>
            </a:endParaRPr>
          </a:p>
        </p:txBody>
      </p:sp>
      <p:sp>
        <p:nvSpPr>
          <p:cNvPr id="42" name="Date Placeholder 5"/>
          <p:cNvSpPr>
            <a:spLocks noGrp="1"/>
          </p:cNvSpPr>
          <p:nvPr>
            <p:ph type="dt" sz="half" idx="10"/>
          </p:nvPr>
        </p:nvSpPr>
        <p:spPr>
          <a:xfrm>
            <a:off x="838200" y="6356350"/>
            <a:ext cx="1131278" cy="365125"/>
          </a:xfrm>
        </p:spPr>
        <p:txBody>
          <a:bodyPr/>
          <a:lstStyle/>
          <a:p>
            <a:fld id="{BD16FF5B-55B7-4959-B2CC-F3D0D8090996}" type="datetime10">
              <a:rPr lang="en-US" sz="2000" smtClean="0">
                <a:solidFill>
                  <a:srgbClr val="FF0000"/>
                </a:solidFill>
              </a:rPr>
              <a:t>08:21</a:t>
            </a:fld>
            <a:endParaRPr lang="en-US" sz="2000">
              <a:solidFill>
                <a:srgbClr val="FF0000"/>
              </a:solidFill>
            </a:endParaRPr>
          </a:p>
        </p:txBody>
      </p:sp>
    </p:spTree>
    <p:extLst>
      <p:ext uri="{BB962C8B-B14F-4D97-AF65-F5344CB8AC3E}">
        <p14:creationId xmlns:p14="http://schemas.microsoft.com/office/powerpoint/2010/main" val="145875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ipe(down)">
                                      <p:cBhvr>
                                        <p:cTn id="18" dur="5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barn(inVertical)">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barn(inVertical)">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barn(inVertical)">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barn(inVertical)">
                                      <p:cBhvr>
                                        <p:cTn id="43" dur="500"/>
                                        <p:tgtEl>
                                          <p:spTgt spid="35"/>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barn(inVertical)">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barn(inVertical)">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barn(inVertical)">
                                      <p:cBhvr>
                                        <p:cTn id="58" dur="500"/>
                                        <p:tgtEl>
                                          <p:spTgt spid="29"/>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41"/>
                                        </p:tgtEl>
                                        <p:attrNameLst>
                                          <p:attrName>style.visibility</p:attrName>
                                        </p:attrNameLst>
                                      </p:cBhvr>
                                      <p:to>
                                        <p:strVal val="visible"/>
                                      </p:to>
                                    </p:set>
                                    <p:anim calcmode="lin" valueType="num">
                                      <p:cBhvr additive="base">
                                        <p:cTn id="63" dur="500" fill="hold"/>
                                        <p:tgtEl>
                                          <p:spTgt spid="41"/>
                                        </p:tgtEl>
                                        <p:attrNameLst>
                                          <p:attrName>ppt_x</p:attrName>
                                        </p:attrNameLst>
                                      </p:cBhvr>
                                      <p:tavLst>
                                        <p:tav tm="0">
                                          <p:val>
                                            <p:strVal val="#ppt_x"/>
                                          </p:val>
                                        </p:tav>
                                        <p:tav tm="100000">
                                          <p:val>
                                            <p:strVal val="#ppt_x"/>
                                          </p:val>
                                        </p:tav>
                                      </p:tavLst>
                                    </p:anim>
                                    <p:anim calcmode="lin" valueType="num">
                                      <p:cBhvr additive="base">
                                        <p:cTn id="6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4" grpId="0"/>
      <p:bldP spid="25" grpId="0"/>
      <p:bldP spid="26" grpId="0"/>
      <p:bldP spid="29" grpId="0"/>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a:xfrm>
            <a:off x="374685" y="241207"/>
            <a:ext cx="11611448" cy="658642"/>
          </a:xfrm>
          <a:prstGeom prst="rect">
            <a:avLst/>
          </a:prstGeom>
        </p:spPr>
        <p:txBody>
          <a:bodyPr wrap="none">
            <a:spAutoFit/>
          </a:bodyPr>
          <a:lstStyle/>
          <a:p>
            <a:pPr algn="ctr">
              <a:lnSpc>
                <a:spcPct val="115000"/>
              </a:lnSpc>
              <a:spcAft>
                <a:spcPts val="0"/>
              </a:spcAft>
              <a:tabLst>
                <a:tab pos="355600" algn="l"/>
                <a:tab pos="2133600" algn="l"/>
                <a:tab pos="2400300" algn="l"/>
                <a:tab pos="2933700" algn="l"/>
              </a:tabLst>
            </a:pPr>
            <a:r>
              <a:rPr lang="nl-NL" sz="3200" b="1" dirty="0" smtClean="0">
                <a:solidFill>
                  <a:schemeClr val="bg1"/>
                </a:solidFill>
                <a:effectLst/>
                <a:latin typeface="Times New Roman" panose="02020603050405020304" pitchFamily="18" charset="0"/>
                <a:ea typeface="Times New Roman" panose="02020603050405020304" pitchFamily="18" charset="0"/>
              </a:rPr>
              <a:t>§5. PHÉP NHÂN VÀ PHÉP CHIA CÁC SỐ TỰ NHIÊN (Tiết 1)</a:t>
            </a:r>
            <a:endParaRPr lang="en-US" sz="3200" dirty="0">
              <a:solidFill>
                <a:schemeClr val="bg1"/>
              </a:solidFill>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a:off x="4951828" y="1209822"/>
            <a:ext cx="0" cy="509250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6437" y="899849"/>
            <a:ext cx="4220307" cy="461665"/>
          </a:xfrm>
          <a:prstGeom prst="rect">
            <a:avLst/>
          </a:prstGeom>
          <a:noFill/>
        </p:spPr>
        <p:txBody>
          <a:bodyPr wrap="square" rtlCol="0">
            <a:spAutoFit/>
          </a:bodyPr>
          <a:lstStyle/>
          <a:p>
            <a:r>
              <a:rPr lang="en-US" sz="2400" b="1" dirty="0" smtClean="0">
                <a:solidFill>
                  <a:srgbClr val="FFFF00"/>
                </a:solidFill>
                <a:latin typeface="Times New Roman" panose="02020603050405020304" pitchFamily="18" charset="0"/>
                <a:cs typeface="Times New Roman" panose="02020603050405020304" pitchFamily="18" charset="0"/>
              </a:rPr>
              <a:t>I. </a:t>
            </a:r>
            <a:r>
              <a:rPr lang="en-US" sz="2400" b="1" dirty="0" err="1" smtClean="0">
                <a:solidFill>
                  <a:srgbClr val="FFFF00"/>
                </a:solidFill>
                <a:latin typeface="Times New Roman" panose="02020603050405020304" pitchFamily="18" charset="0"/>
                <a:cs typeface="Times New Roman" panose="02020603050405020304" pitchFamily="18" charset="0"/>
              </a:rPr>
              <a:t>Phép</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nhân</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số</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tự</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nhiên</a:t>
            </a:r>
            <a:endParaRPr lang="en-US" sz="2400" b="1" dirty="0">
              <a:solidFill>
                <a:srgbClr val="FFFF00"/>
              </a:solidFill>
              <a:latin typeface="Times New Roman" panose="02020603050405020304" pitchFamily="18" charset="0"/>
              <a:cs typeface="Times New Roman" panose="02020603050405020304" pitchFamily="18" charset="0"/>
            </a:endParaRPr>
          </a:p>
        </p:txBody>
      </p:sp>
      <p:grpSp>
        <p:nvGrpSpPr>
          <p:cNvPr id="3" name="Group 2"/>
          <p:cNvGrpSpPr/>
          <p:nvPr/>
        </p:nvGrpSpPr>
        <p:grpSpPr>
          <a:xfrm>
            <a:off x="724806" y="1288131"/>
            <a:ext cx="3736547" cy="1110432"/>
            <a:chOff x="724806" y="1288131"/>
            <a:chExt cx="3736547" cy="1110432"/>
          </a:xfrm>
        </p:grpSpPr>
        <p:grpSp>
          <p:nvGrpSpPr>
            <p:cNvPr id="11" name="Group 10"/>
            <p:cNvGrpSpPr/>
            <p:nvPr/>
          </p:nvGrpSpPr>
          <p:grpSpPr>
            <a:xfrm>
              <a:off x="724806" y="1288131"/>
              <a:ext cx="3736547" cy="1110432"/>
              <a:chOff x="724806" y="2047781"/>
              <a:chExt cx="3736547" cy="1110432"/>
            </a:xfrm>
          </p:grpSpPr>
          <p:sp>
            <p:nvSpPr>
              <p:cNvPr id="12" name="Rounded Rectangle 11"/>
              <p:cNvSpPr/>
              <p:nvPr/>
            </p:nvSpPr>
            <p:spPr>
              <a:xfrm>
                <a:off x="724806" y="2047781"/>
                <a:ext cx="3736547" cy="1110432"/>
              </a:xfrm>
              <a:prstGeom prst="roundRect">
                <a:avLst/>
              </a:prstGeom>
              <a:solidFill>
                <a:schemeClr val="tx1">
                  <a:lumMod val="50000"/>
                  <a:lumOff val="5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195754" y="2065091"/>
                <a:ext cx="2996418" cy="400110"/>
              </a:xfrm>
              <a:prstGeom prst="rect">
                <a:avLst/>
              </a:prstGeom>
              <a:noFill/>
            </p:spPr>
            <p:txBody>
              <a:bodyPr wrap="square" rtlCol="0">
                <a:spAutoFit/>
              </a:bodyPr>
              <a:lstStyle/>
              <a:p>
                <a:r>
                  <a:rPr lang="en-US" sz="2000" dirty="0" smtClean="0">
                    <a:solidFill>
                      <a:srgbClr val="FFC000"/>
                    </a:solidFill>
                    <a:latin typeface="Times New Roman" panose="02020603050405020304" pitchFamily="18" charset="0"/>
                    <a:cs typeface="Times New Roman" panose="02020603050405020304" pitchFamily="18" charset="0"/>
                  </a:rPr>
                  <a:t>a       x        b       =      c</a:t>
                </a:r>
                <a:endParaRPr lang="en-US" sz="2000" dirty="0">
                  <a:solidFill>
                    <a:srgbClr val="FFC000"/>
                  </a:solidFill>
                  <a:latin typeface="Times New Roman" panose="02020603050405020304" pitchFamily="18" charset="0"/>
                  <a:cs typeface="Times New Roman" panose="02020603050405020304" pitchFamily="18" charset="0"/>
                </a:endParaRPr>
              </a:p>
            </p:txBody>
          </p:sp>
        </p:grpSp>
        <p:grpSp>
          <p:nvGrpSpPr>
            <p:cNvPr id="14" name="Group 13"/>
            <p:cNvGrpSpPr/>
            <p:nvPr/>
          </p:nvGrpSpPr>
          <p:grpSpPr>
            <a:xfrm>
              <a:off x="844176" y="1677415"/>
              <a:ext cx="1125302" cy="678110"/>
              <a:chOff x="844176" y="2437065"/>
              <a:chExt cx="1125302" cy="678110"/>
            </a:xfrm>
          </p:grpSpPr>
          <p:sp>
            <p:nvSpPr>
              <p:cNvPr id="15" name="TextBox 14"/>
              <p:cNvSpPr txBox="1"/>
              <p:nvPr/>
            </p:nvSpPr>
            <p:spPr>
              <a:xfrm>
                <a:off x="844176" y="2715065"/>
                <a:ext cx="1125302"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sz="2000" dirty="0" smtClean="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16" name="Straight Arrow Connector 15"/>
              <p:cNvCxnSpPr/>
              <p:nvPr/>
            </p:nvCxnSpPr>
            <p:spPr>
              <a:xfrm flipV="1">
                <a:off x="1336429" y="2437065"/>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2039873" y="1663347"/>
              <a:ext cx="1125302" cy="681773"/>
              <a:chOff x="2039873" y="2422997"/>
              <a:chExt cx="1125302" cy="681773"/>
            </a:xfrm>
          </p:grpSpPr>
          <p:sp>
            <p:nvSpPr>
              <p:cNvPr id="18" name="TextBox 17"/>
              <p:cNvSpPr txBox="1"/>
              <p:nvPr/>
            </p:nvSpPr>
            <p:spPr>
              <a:xfrm>
                <a:off x="2039873" y="2704660"/>
                <a:ext cx="1125302"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sz="2000" dirty="0" smtClean="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19" name="Straight Arrow Connector 18"/>
              <p:cNvCxnSpPr/>
              <p:nvPr/>
            </p:nvCxnSpPr>
            <p:spPr>
              <a:xfrm flipV="1">
                <a:off x="2532185" y="2422997"/>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3282424" y="1635211"/>
              <a:ext cx="909748" cy="696574"/>
              <a:chOff x="3282424" y="2394861"/>
              <a:chExt cx="909748" cy="696574"/>
            </a:xfrm>
          </p:grpSpPr>
          <p:sp>
            <p:nvSpPr>
              <p:cNvPr id="21" name="TextBox 20"/>
              <p:cNvSpPr txBox="1"/>
              <p:nvPr/>
            </p:nvSpPr>
            <p:spPr>
              <a:xfrm>
                <a:off x="3282424" y="2691325"/>
                <a:ext cx="909748"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Tích</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22" name="Straight Arrow Connector 21"/>
              <p:cNvCxnSpPr/>
              <p:nvPr/>
            </p:nvCxnSpPr>
            <p:spPr>
              <a:xfrm flipV="1">
                <a:off x="3643532" y="2394861"/>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 name="Rectangle 1"/>
          <p:cNvSpPr/>
          <p:nvPr/>
        </p:nvSpPr>
        <p:spPr>
          <a:xfrm>
            <a:off x="174616" y="2672512"/>
            <a:ext cx="4150495" cy="517065"/>
          </a:xfrm>
          <a:prstGeom prst="rect">
            <a:avLst/>
          </a:prstGeom>
        </p:spPr>
        <p:txBody>
          <a:bodyPr wrap="none">
            <a:spAutoFit/>
          </a:bodyPr>
          <a:lstStyle/>
          <a:p>
            <a:pPr algn="just">
              <a:lnSpc>
                <a:spcPct val="115000"/>
              </a:lnSpc>
              <a:spcAft>
                <a:spcPts val="0"/>
              </a:spcAft>
              <a:tabLst>
                <a:tab pos="4552315" algn="l"/>
              </a:tabLst>
            </a:pPr>
            <a:r>
              <a:rPr lang="nl-NL" sz="2400" b="1" u="sng" smtClean="0">
                <a:solidFill>
                  <a:srgbClr val="FFFF00"/>
                </a:solidFill>
                <a:effectLst/>
                <a:latin typeface="Times New Roman" panose="02020603050405020304" pitchFamily="18" charset="0"/>
                <a:ea typeface="Times New Roman" panose="02020603050405020304" pitchFamily="18" charset="0"/>
              </a:rPr>
              <a:t>1. Nhân hai số có nhiều chữ số</a:t>
            </a:r>
            <a:endParaRPr lang="en-US" sz="2400" dirty="0">
              <a:solidFill>
                <a:srgbClr val="FFFF00"/>
              </a:solidFill>
              <a:effectLst/>
              <a:latin typeface="Times New Roman" panose="02020603050405020304" pitchFamily="18" charset="0"/>
              <a:ea typeface="Times New Roman" panose="02020603050405020304" pitchFamily="18" charset="0"/>
            </a:endParaRPr>
          </a:p>
        </p:txBody>
      </p:sp>
      <p:sp>
        <p:nvSpPr>
          <p:cNvPr id="10" name="TextBox 9"/>
          <p:cNvSpPr txBox="1"/>
          <p:nvPr/>
        </p:nvSpPr>
        <p:spPr>
          <a:xfrm>
            <a:off x="5271762" y="1030878"/>
            <a:ext cx="6714371" cy="1077218"/>
          </a:xfrm>
          <a:prstGeom prst="rect">
            <a:avLst/>
          </a:prstGeom>
          <a:noFill/>
        </p:spPr>
        <p:txBody>
          <a:bodyPr wrap="square" rtlCol="0">
            <a:spAutoFit/>
          </a:bodyPr>
          <a:lstStyle/>
          <a:p>
            <a:r>
              <a:rPr lang="en-US" sz="3200" b="1" dirty="0" err="1" smtClean="0">
                <a:solidFill>
                  <a:srgbClr val="FF0000"/>
                </a:solidFill>
                <a:latin typeface="Times New Roman" panose="02020603050405020304" pitchFamily="18" charset="0"/>
                <a:cs typeface="Times New Roman" panose="02020603050405020304" pitchFamily="18" charset="0"/>
              </a:rPr>
              <a:t>Luyện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tập</a:t>
            </a:r>
            <a:r>
              <a:rPr lang="en-US" sz="3200" b="1" dirty="0" smtClean="0">
                <a:solidFill>
                  <a:srgbClr val="FF0000"/>
                </a:solidFill>
                <a:latin typeface="Times New Roman" panose="02020603050405020304" pitchFamily="18" charset="0"/>
                <a:cs typeface="Times New Roman" panose="02020603050405020304" pitchFamily="18" charset="0"/>
              </a:rPr>
              <a:t> 1</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Tính</a:t>
            </a:r>
            <a:endParaRPr lang="en-US" sz="3200" dirty="0" smtClean="0">
              <a:solidFill>
                <a:schemeClr val="bg1"/>
              </a:solidFill>
              <a:latin typeface="Times New Roman" panose="02020603050405020304" pitchFamily="18" charset="0"/>
              <a:cs typeface="Times New Roman" panose="02020603050405020304" pitchFamily="18" charset="0"/>
            </a:endParaRPr>
          </a:p>
          <a:p>
            <a:r>
              <a:rPr lang="en-US" sz="3200" dirty="0">
                <a:solidFill>
                  <a:schemeClr val="bg1"/>
                </a:solidFill>
                <a:latin typeface="Times New Roman" panose="02020603050405020304" pitchFamily="18" charset="0"/>
                <a:cs typeface="Times New Roman" panose="02020603050405020304" pitchFamily="18" charset="0"/>
              </a:rPr>
              <a:t> </a:t>
            </a:r>
            <a:r>
              <a:rPr lang="en-US" sz="3200" dirty="0" smtClean="0">
                <a:solidFill>
                  <a:schemeClr val="bg1"/>
                </a:solidFill>
                <a:latin typeface="Times New Roman" panose="02020603050405020304" pitchFamily="18" charset="0"/>
                <a:cs typeface="Times New Roman" panose="02020603050405020304" pitchFamily="18" charset="0"/>
              </a:rPr>
              <a:t>   a) 834 . </a:t>
            </a:r>
            <a:r>
              <a:rPr lang="en-US" sz="3200" smtClean="0">
                <a:solidFill>
                  <a:schemeClr val="bg1"/>
                </a:solidFill>
                <a:latin typeface="Times New Roman" panose="02020603050405020304" pitchFamily="18" charset="0"/>
                <a:cs typeface="Times New Roman" panose="02020603050405020304" pitchFamily="18" charset="0"/>
              </a:rPr>
              <a:t>57                      </a:t>
            </a:r>
            <a:r>
              <a:rPr lang="en-US" sz="3200" dirty="0" smtClean="0">
                <a:solidFill>
                  <a:schemeClr val="bg1"/>
                </a:solidFill>
                <a:latin typeface="Times New Roman" panose="02020603050405020304" pitchFamily="18" charset="0"/>
                <a:cs typeface="Times New Roman" panose="02020603050405020304" pitchFamily="18" charset="0"/>
              </a:rPr>
              <a:t>b) 603 . 295</a:t>
            </a:r>
            <a:endParaRPr lang="en-US" sz="3200" dirty="0">
              <a:solidFill>
                <a:schemeClr val="bg1"/>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5472752" y="2398563"/>
            <a:ext cx="5895833" cy="1815882"/>
          </a:xfrm>
          <a:prstGeom prst="rect">
            <a:avLst/>
          </a:prstGeom>
          <a:noFill/>
        </p:spPr>
        <p:txBody>
          <a:bodyPr wrap="square" rtlCol="0">
            <a:spAutoFit/>
          </a:bodyPr>
          <a:lstStyle/>
          <a:p>
            <a:pPr algn="just"/>
            <a:r>
              <a:rPr lang="en-US" sz="2800" b="1" dirty="0" err="1" smtClean="0">
                <a:solidFill>
                  <a:srgbClr val="FF0000"/>
                </a:solidFill>
                <a:latin typeface="Times New Roman" panose="02020603050405020304" pitchFamily="18" charset="0"/>
                <a:cs typeface="Times New Roman" panose="02020603050405020304" pitchFamily="18" charset="0"/>
              </a:rPr>
              <a:t>Vận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dụng</a:t>
            </a:r>
            <a:r>
              <a:rPr lang="en-US" sz="2800" b="1" dirty="0" smtClean="0">
                <a:solidFill>
                  <a:srgbClr val="FF0000"/>
                </a:solidFill>
                <a:latin typeface="Times New Roman" panose="02020603050405020304" pitchFamily="18" charset="0"/>
                <a:cs typeface="Times New Roman" panose="02020603050405020304" pitchFamily="18" charset="0"/>
              </a:rPr>
              <a:t> 1</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Giá</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tiền</a:t>
            </a:r>
            <a:r>
              <a:rPr lang="en-US" sz="2800" dirty="0" smtClean="0">
                <a:solidFill>
                  <a:schemeClr val="bg1"/>
                </a:solidFill>
                <a:latin typeface="Times New Roman" panose="02020603050405020304" pitchFamily="18" charset="0"/>
                <a:cs typeface="Times New Roman" panose="02020603050405020304" pitchFamily="18" charset="0"/>
              </a:rPr>
              <a:t> in </a:t>
            </a:r>
            <a:r>
              <a:rPr lang="en-US" sz="2800" dirty="0" err="1" smtClean="0">
                <a:solidFill>
                  <a:schemeClr val="bg1"/>
                </a:solidFill>
                <a:latin typeface="Times New Roman" panose="02020603050405020304" pitchFamily="18" charset="0"/>
                <a:cs typeface="Times New Roman" panose="02020603050405020304" pitchFamily="18" charset="0"/>
              </a:rPr>
              <a:t>một</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trang</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giấy</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khổ</a:t>
            </a:r>
            <a:r>
              <a:rPr lang="en-US" sz="2800" dirty="0" smtClean="0">
                <a:solidFill>
                  <a:schemeClr val="bg1"/>
                </a:solidFill>
                <a:latin typeface="Times New Roman" panose="02020603050405020304" pitchFamily="18" charset="0"/>
                <a:cs typeface="Times New Roman" panose="02020603050405020304" pitchFamily="18" charset="0"/>
              </a:rPr>
              <a:t> A4 </a:t>
            </a:r>
            <a:r>
              <a:rPr lang="en-US" sz="2800" dirty="0" err="1" smtClean="0">
                <a:solidFill>
                  <a:schemeClr val="bg1"/>
                </a:solidFill>
                <a:latin typeface="Times New Roman" panose="02020603050405020304" pitchFamily="18" charset="0"/>
                <a:cs typeface="Times New Roman" panose="02020603050405020304" pitchFamily="18" charset="0"/>
              </a:rPr>
              <a:t>là</a:t>
            </a:r>
            <a:r>
              <a:rPr lang="en-US" sz="2800" dirty="0" smtClean="0">
                <a:solidFill>
                  <a:schemeClr val="bg1"/>
                </a:solidFill>
                <a:latin typeface="Times New Roman" panose="02020603050405020304" pitchFamily="18" charset="0"/>
                <a:cs typeface="Times New Roman" panose="02020603050405020304" pitchFamily="18" charset="0"/>
              </a:rPr>
              <a:t> 350 </a:t>
            </a:r>
            <a:r>
              <a:rPr lang="en-US" sz="2800" dirty="0" err="1" smtClean="0">
                <a:solidFill>
                  <a:schemeClr val="bg1"/>
                </a:solidFill>
                <a:latin typeface="Times New Roman" panose="02020603050405020304" pitchFamily="18" charset="0"/>
                <a:cs typeface="Times New Roman" panose="02020603050405020304" pitchFamily="18" charset="0"/>
              </a:rPr>
              <a:t>đồng</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Hỏi</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bác</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Thiệp</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phải</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trả</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bao</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nhiêu</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tiền</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nếu</a:t>
            </a:r>
            <a:r>
              <a:rPr lang="en-US" sz="2800" dirty="0" smtClean="0">
                <a:solidFill>
                  <a:schemeClr val="bg1"/>
                </a:solidFill>
                <a:latin typeface="Times New Roman" panose="02020603050405020304" pitchFamily="18" charset="0"/>
                <a:cs typeface="Times New Roman" panose="02020603050405020304" pitchFamily="18" charset="0"/>
              </a:rPr>
              <a:t> in </a:t>
            </a:r>
            <a:r>
              <a:rPr lang="en-US" sz="2800" dirty="0" err="1" smtClean="0">
                <a:solidFill>
                  <a:schemeClr val="bg1"/>
                </a:solidFill>
                <a:latin typeface="Times New Roman" panose="02020603050405020304" pitchFamily="18" charset="0"/>
                <a:cs typeface="Times New Roman" panose="02020603050405020304" pitchFamily="18" charset="0"/>
              </a:rPr>
              <a:t>một</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tập</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tài</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liệu</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khổ</a:t>
            </a:r>
            <a:r>
              <a:rPr lang="en-US" sz="2800" dirty="0" smtClean="0">
                <a:solidFill>
                  <a:schemeClr val="bg1"/>
                </a:solidFill>
                <a:latin typeface="Times New Roman" panose="02020603050405020304" pitchFamily="18" charset="0"/>
                <a:cs typeface="Times New Roman" panose="02020603050405020304" pitchFamily="18" charset="0"/>
              </a:rPr>
              <a:t> A4 </a:t>
            </a:r>
            <a:r>
              <a:rPr lang="en-US" sz="2800" dirty="0" err="1" smtClean="0">
                <a:solidFill>
                  <a:schemeClr val="bg1"/>
                </a:solidFill>
                <a:latin typeface="Times New Roman" panose="02020603050405020304" pitchFamily="18" charset="0"/>
                <a:cs typeface="Times New Roman" panose="02020603050405020304" pitchFamily="18" charset="0"/>
              </a:rPr>
              <a:t>dày</a:t>
            </a:r>
            <a:r>
              <a:rPr lang="en-US" sz="2800" dirty="0" smtClean="0">
                <a:solidFill>
                  <a:schemeClr val="bg1"/>
                </a:solidFill>
                <a:latin typeface="Times New Roman" panose="02020603050405020304" pitchFamily="18" charset="0"/>
                <a:cs typeface="Times New Roman" panose="02020603050405020304" pitchFamily="18" charset="0"/>
              </a:rPr>
              <a:t> 250 </a:t>
            </a:r>
            <a:r>
              <a:rPr lang="en-US" sz="2800" dirty="0" err="1" smtClean="0">
                <a:solidFill>
                  <a:schemeClr val="bg1"/>
                </a:solidFill>
                <a:latin typeface="Times New Roman" panose="02020603050405020304" pitchFamily="18" charset="0"/>
                <a:cs typeface="Times New Roman" panose="02020603050405020304" pitchFamily="18" charset="0"/>
              </a:rPr>
              <a:t>trang</a:t>
            </a:r>
            <a:r>
              <a:rPr lang="en-US" sz="2800" dirty="0" smtClean="0">
                <a:solidFill>
                  <a:schemeClr val="bg1"/>
                </a:solidFill>
                <a:latin typeface="Times New Roman" panose="02020603050405020304" pitchFamily="18" charset="0"/>
                <a:cs typeface="Times New Roman" panose="02020603050405020304" pitchFamily="18" charset="0"/>
              </a:rPr>
              <a:t>.</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33" name="Rectangle 32"/>
          <p:cNvSpPr/>
          <p:nvPr/>
        </p:nvSpPr>
        <p:spPr>
          <a:xfrm>
            <a:off x="4726744" y="4355560"/>
            <a:ext cx="6096000" cy="1745863"/>
          </a:xfrm>
          <a:prstGeom prst="rect">
            <a:avLst/>
          </a:prstGeom>
        </p:spPr>
        <p:txBody>
          <a:bodyPr>
            <a:spAutoFit/>
          </a:bodyPr>
          <a:lstStyle/>
          <a:p>
            <a:pPr>
              <a:lnSpc>
                <a:spcPct val="115000"/>
              </a:lnSpc>
              <a:spcAft>
                <a:spcPts val="0"/>
              </a:spcAft>
              <a:tabLst>
                <a:tab pos="4552315" algn="l"/>
              </a:tabLst>
            </a:pPr>
            <a:r>
              <a:rPr lang="nl-NL" sz="32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Giải</a:t>
            </a:r>
          </a:p>
          <a:p>
            <a:pPr>
              <a:lnSpc>
                <a:spcPct val="115000"/>
              </a:lnSpc>
              <a:spcAft>
                <a:spcPts val="0"/>
              </a:spcAft>
              <a:tabLst>
                <a:tab pos="4552315" algn="l"/>
              </a:tabLst>
            </a:pPr>
            <a:r>
              <a:rPr lang="nl-NL" sz="32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Bác </a:t>
            </a:r>
            <a:r>
              <a:rPr lang="nl-NL"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Thiệp phải trả số tiền là:</a:t>
            </a:r>
            <a:endPar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tabLst>
                <a:tab pos="4552315" algn="l"/>
              </a:tabLst>
            </a:pPr>
            <a:r>
              <a:rPr lang="nl-NL"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250 . 350 = 87 500 (đồng)</a:t>
            </a:r>
            <a:endPar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3" name="Date Placeholder 5"/>
          <p:cNvSpPr>
            <a:spLocks noGrp="1"/>
          </p:cNvSpPr>
          <p:nvPr>
            <p:ph type="dt" sz="half" idx="10"/>
          </p:nvPr>
        </p:nvSpPr>
        <p:spPr>
          <a:xfrm>
            <a:off x="838200" y="6384060"/>
            <a:ext cx="1131278" cy="365125"/>
          </a:xfrm>
        </p:spPr>
        <p:txBody>
          <a:bodyPr/>
          <a:lstStyle/>
          <a:p>
            <a:fld id="{BD16FF5B-55B7-4959-B2CC-F3D0D8090996}" type="datetime10">
              <a:rPr lang="en-US" sz="2000" smtClean="0">
                <a:solidFill>
                  <a:srgbClr val="FF0000"/>
                </a:solidFill>
              </a:rPr>
              <a:t>08:21</a:t>
            </a:fld>
            <a:endParaRPr lang="en-US" sz="2000">
              <a:solidFill>
                <a:srgbClr val="FF0000"/>
              </a:solidFill>
            </a:endParaRPr>
          </a:p>
        </p:txBody>
      </p:sp>
    </p:spTree>
    <p:extLst>
      <p:ext uri="{BB962C8B-B14F-4D97-AF65-F5344CB8AC3E}">
        <p14:creationId xmlns:p14="http://schemas.microsoft.com/office/powerpoint/2010/main" val="66675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circle(in)">
                                      <p:cBhvr>
                                        <p:cTn id="12" dur="20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circle(in)">
                                      <p:cBhvr>
                                        <p:cTn id="17"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7"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a:xfrm>
            <a:off x="374685" y="241207"/>
            <a:ext cx="11611448" cy="658642"/>
          </a:xfrm>
          <a:prstGeom prst="rect">
            <a:avLst/>
          </a:prstGeom>
        </p:spPr>
        <p:txBody>
          <a:bodyPr wrap="none">
            <a:spAutoFit/>
          </a:bodyPr>
          <a:lstStyle/>
          <a:p>
            <a:pPr algn="ctr">
              <a:lnSpc>
                <a:spcPct val="115000"/>
              </a:lnSpc>
              <a:spcAft>
                <a:spcPts val="0"/>
              </a:spcAft>
              <a:tabLst>
                <a:tab pos="355600" algn="l"/>
                <a:tab pos="2133600" algn="l"/>
                <a:tab pos="2400300" algn="l"/>
                <a:tab pos="2933700" algn="l"/>
              </a:tabLst>
            </a:pPr>
            <a:r>
              <a:rPr lang="nl-NL" sz="3200" b="1" dirty="0" smtClean="0">
                <a:solidFill>
                  <a:schemeClr val="bg1"/>
                </a:solidFill>
                <a:effectLst/>
                <a:latin typeface="Times New Roman" panose="02020603050405020304" pitchFamily="18" charset="0"/>
                <a:ea typeface="Times New Roman" panose="02020603050405020304" pitchFamily="18" charset="0"/>
              </a:rPr>
              <a:t>§5. PHÉP NHÂN VÀ PHÉP CHIA CÁC SỐ TỰ NHIÊN (Tiết 1)</a:t>
            </a:r>
            <a:endParaRPr lang="en-US" sz="3200" dirty="0">
              <a:solidFill>
                <a:schemeClr val="bg1"/>
              </a:solidFill>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a:off x="6698740" y="920816"/>
            <a:ext cx="0" cy="509250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956608" y="1068827"/>
            <a:ext cx="5880296" cy="3773341"/>
          </a:xfrm>
          <a:prstGeom prst="rect">
            <a:avLst/>
          </a:prstGeom>
        </p:spPr>
        <p:txBody>
          <a:bodyPr wrap="square">
            <a:spAutoFit/>
          </a:bodyPr>
          <a:lstStyle/>
          <a:p>
            <a:pPr algn="just">
              <a:lnSpc>
                <a:spcPct val="115000"/>
              </a:lnSpc>
              <a:spcAft>
                <a:spcPts val="0"/>
              </a:spcAft>
              <a:tabLst>
                <a:tab pos="2743200" algn="ctr"/>
                <a:tab pos="5486400" algn="r"/>
                <a:tab pos="457200" algn="l"/>
                <a:tab pos="2743200" algn="ctr"/>
                <a:tab pos="3086100" algn="l"/>
                <a:tab pos="5486400" algn="r"/>
              </a:tabLst>
            </a:pPr>
            <a:r>
              <a:rPr lang="en-US" sz="2800" b="1" dirty="0" err="1" smtClean="0">
                <a:solidFill>
                  <a:srgbClr val="FF0000"/>
                </a:solidFill>
                <a:latin typeface="Times New Roman" panose="02020603050405020304" pitchFamily="18" charset="0"/>
                <a:ea typeface="Times New Roman" panose="02020603050405020304" pitchFamily="18" charset="0"/>
              </a:rPr>
              <a:t>Phiếu</a:t>
            </a:r>
            <a:r>
              <a:rPr lang="en-US" sz="2800" b="1" dirty="0" smtClean="0">
                <a:solidFill>
                  <a:srgbClr val="FF0000"/>
                </a:solidFill>
                <a:latin typeface="Times New Roman" panose="02020603050405020304" pitchFamily="18" charset="0"/>
                <a:ea typeface="Times New Roman" panose="02020603050405020304" pitchFamily="18" charset="0"/>
              </a:rPr>
              <a:t> </a:t>
            </a:r>
            <a:r>
              <a:rPr lang="en-US" sz="2800" b="1" dirty="0" err="1" smtClean="0">
                <a:solidFill>
                  <a:srgbClr val="FF0000"/>
                </a:solidFill>
                <a:latin typeface="Times New Roman" panose="02020603050405020304" pitchFamily="18" charset="0"/>
                <a:ea typeface="Times New Roman" panose="02020603050405020304" pitchFamily="18" charset="0"/>
              </a:rPr>
              <a:t>học</a:t>
            </a:r>
            <a:r>
              <a:rPr lang="en-US" sz="2800" b="1" dirty="0" smtClean="0">
                <a:solidFill>
                  <a:srgbClr val="FF0000"/>
                </a:solidFill>
                <a:latin typeface="Times New Roman" panose="02020603050405020304" pitchFamily="18" charset="0"/>
                <a:ea typeface="Times New Roman" panose="02020603050405020304" pitchFamily="18" charset="0"/>
              </a:rPr>
              <a:t> </a:t>
            </a:r>
            <a:r>
              <a:rPr lang="en-US" sz="2800" b="1" dirty="0" err="1" smtClean="0">
                <a:solidFill>
                  <a:srgbClr val="FF0000"/>
                </a:solidFill>
                <a:latin typeface="Times New Roman" panose="02020603050405020304" pitchFamily="18" charset="0"/>
                <a:ea typeface="Times New Roman" panose="02020603050405020304" pitchFamily="18" charset="0"/>
              </a:rPr>
              <a:t>tập</a:t>
            </a:r>
            <a:r>
              <a:rPr lang="en-US" sz="2800" b="1" dirty="0" smtClean="0">
                <a:solidFill>
                  <a:srgbClr val="FF0000"/>
                </a:solidFill>
                <a:latin typeface="Times New Roman" panose="02020603050405020304" pitchFamily="18" charset="0"/>
                <a:ea typeface="Times New Roman" panose="02020603050405020304" pitchFamily="18" charset="0"/>
              </a:rPr>
              <a:t> </a:t>
            </a:r>
            <a:r>
              <a:rPr lang="en-US" sz="2800" b="1" dirty="0" err="1" smtClean="0">
                <a:solidFill>
                  <a:srgbClr val="FF0000"/>
                </a:solidFill>
                <a:latin typeface="Times New Roman" panose="02020603050405020304" pitchFamily="18" charset="0"/>
                <a:ea typeface="Times New Roman" panose="02020603050405020304" pitchFamily="18" charset="0"/>
              </a:rPr>
              <a:t>số</a:t>
            </a:r>
            <a:r>
              <a:rPr lang="en-US" sz="2800" b="1" dirty="0" smtClean="0">
                <a:solidFill>
                  <a:srgbClr val="FF0000"/>
                </a:solidFill>
                <a:latin typeface="Times New Roman" panose="02020603050405020304" pitchFamily="18" charset="0"/>
                <a:ea typeface="Times New Roman" panose="02020603050405020304" pitchFamily="18" charset="0"/>
              </a:rPr>
              <a:t> 1: </a:t>
            </a:r>
            <a:endParaRPr lang="en-US" sz="2800" dirty="0" smtClean="0">
              <a:solidFill>
                <a:srgbClr val="FF0000"/>
              </a:solidFill>
              <a:latin typeface="Times New Roman" panose="02020603050405020304" pitchFamily="18" charset="0"/>
              <a:ea typeface="Times New Roman" panose="02020603050405020304" pitchFamily="18" charset="0"/>
            </a:endParaRPr>
          </a:p>
          <a:p>
            <a:pPr indent="228600" algn="just">
              <a:lnSpc>
                <a:spcPct val="115000"/>
              </a:lnSpc>
              <a:spcAft>
                <a:spcPts val="0"/>
              </a:spcAft>
              <a:tabLst>
                <a:tab pos="2743200" algn="ctr"/>
                <a:tab pos="5486400" algn="r"/>
                <a:tab pos="457200" algn="l"/>
                <a:tab pos="2743200" algn="ctr"/>
                <a:tab pos="4492625" algn="l"/>
                <a:tab pos="4921885" algn="l"/>
                <a:tab pos="5367020" algn="l"/>
                <a:tab pos="5486400" algn="r"/>
              </a:tabLst>
            </a:pPr>
            <a:r>
              <a:rPr lang="nl-NL" sz="2000" b="1" dirty="0" smtClean="0">
                <a:solidFill>
                  <a:srgbClr val="FFC000"/>
                </a:solidFill>
                <a:latin typeface="Times New Roman" panose="02020603050405020304" pitchFamily="18" charset="0"/>
                <a:ea typeface="Times New Roman" panose="02020603050405020304" pitchFamily="18" charset="0"/>
              </a:rPr>
              <a:t>Câu </a:t>
            </a:r>
            <a:r>
              <a:rPr lang="nl-NL" sz="2000" b="1" dirty="0">
                <a:solidFill>
                  <a:srgbClr val="FFC000"/>
                </a:solidFill>
                <a:latin typeface="Times New Roman" panose="02020603050405020304" pitchFamily="18" charset="0"/>
                <a:ea typeface="Times New Roman" panose="02020603050405020304" pitchFamily="18" charset="0"/>
              </a:rPr>
              <a:t>1</a:t>
            </a:r>
            <a:r>
              <a:rPr lang="nl-NL" sz="2000" dirty="0">
                <a:solidFill>
                  <a:schemeClr val="bg1"/>
                </a:solidFill>
                <a:latin typeface="Times New Roman" panose="02020603050405020304" pitchFamily="18" charset="0"/>
                <a:ea typeface="Times New Roman" panose="02020603050405020304" pitchFamily="18" charset="0"/>
              </a:rPr>
              <a:t>: Cho a = </a:t>
            </a:r>
            <a:r>
              <a:rPr lang="nl-NL" sz="2000" dirty="0" smtClean="0">
                <a:solidFill>
                  <a:schemeClr val="bg1"/>
                </a:solidFill>
                <a:latin typeface="Times New Roman" panose="02020603050405020304" pitchFamily="18" charset="0"/>
                <a:ea typeface="Times New Roman" panose="02020603050405020304" pitchFamily="18" charset="0"/>
              </a:rPr>
              <a:t>12 </a:t>
            </a:r>
            <a:r>
              <a:rPr lang="nl-NL" sz="2000" dirty="0">
                <a:solidFill>
                  <a:schemeClr val="bg1"/>
                </a:solidFill>
                <a:latin typeface="Times New Roman" panose="02020603050405020304" pitchFamily="18" charset="0"/>
                <a:ea typeface="Times New Roman" panose="02020603050405020304" pitchFamily="18" charset="0"/>
              </a:rPr>
              <a:t>và b = 5</a:t>
            </a:r>
            <a:r>
              <a:rPr lang="nl-NL" sz="2000" dirty="0" smtClean="0">
                <a:solidFill>
                  <a:schemeClr val="bg1"/>
                </a:solidFill>
                <a:latin typeface="Times New Roman" panose="02020603050405020304" pitchFamily="18" charset="0"/>
                <a:ea typeface="Times New Roman" panose="02020603050405020304" pitchFamily="18" charset="0"/>
              </a:rPr>
              <a:t>. </a:t>
            </a:r>
            <a:endParaRPr lang="en-US" sz="2000" dirty="0">
              <a:solidFill>
                <a:schemeClr val="bg1"/>
              </a:solidFill>
              <a:latin typeface="Times New Roman" panose="02020603050405020304" pitchFamily="18" charset="0"/>
              <a:ea typeface="Times New Roman" panose="02020603050405020304" pitchFamily="18" charset="0"/>
            </a:endParaRPr>
          </a:p>
          <a:p>
            <a:pPr indent="228600" algn="just">
              <a:lnSpc>
                <a:spcPct val="115000"/>
              </a:lnSpc>
              <a:spcAft>
                <a:spcPts val="0"/>
              </a:spcAft>
              <a:tabLst>
                <a:tab pos="2743200" algn="ctr"/>
                <a:tab pos="5486400" algn="r"/>
                <a:tab pos="457200" algn="l"/>
              </a:tabLst>
            </a:pPr>
            <a:r>
              <a:rPr lang="nl-NL" sz="2000" dirty="0" smtClean="0">
                <a:solidFill>
                  <a:schemeClr val="bg1"/>
                </a:solidFill>
                <a:latin typeface="Times New Roman" panose="02020603050405020304" pitchFamily="18" charset="0"/>
                <a:ea typeface="Times New Roman" panose="02020603050405020304" pitchFamily="18" charset="0"/>
              </a:rPr>
              <a:t>            a</a:t>
            </a:r>
            <a:r>
              <a:rPr lang="nl-NL" sz="2000" dirty="0">
                <a:solidFill>
                  <a:schemeClr val="bg1"/>
                </a:solidFill>
                <a:latin typeface="Times New Roman" panose="02020603050405020304" pitchFamily="18" charset="0"/>
                <a:ea typeface="Times New Roman" panose="02020603050405020304" pitchFamily="18" charset="0"/>
              </a:rPr>
              <a:t>) Tính a </a:t>
            </a:r>
            <a:r>
              <a:rPr lang="nl-NL" sz="2000" dirty="0" smtClean="0">
                <a:solidFill>
                  <a:schemeClr val="bg1"/>
                </a:solidFill>
                <a:latin typeface="Times New Roman" panose="02020603050405020304" pitchFamily="18" charset="0"/>
                <a:ea typeface="Times New Roman" panose="02020603050405020304" pitchFamily="18" charset="0"/>
              </a:rPr>
              <a:t>. </a:t>
            </a:r>
            <a:r>
              <a:rPr lang="nl-NL" sz="2000" dirty="0">
                <a:solidFill>
                  <a:schemeClr val="bg1"/>
                </a:solidFill>
                <a:latin typeface="Times New Roman" panose="02020603050405020304" pitchFamily="18" charset="0"/>
                <a:ea typeface="Times New Roman" panose="02020603050405020304" pitchFamily="18" charset="0"/>
              </a:rPr>
              <a:t>b và b </a:t>
            </a:r>
            <a:r>
              <a:rPr lang="nl-NL" sz="2000" dirty="0" smtClean="0">
                <a:solidFill>
                  <a:schemeClr val="bg1"/>
                </a:solidFill>
                <a:latin typeface="Times New Roman" panose="02020603050405020304" pitchFamily="18" charset="0"/>
                <a:ea typeface="Times New Roman" panose="02020603050405020304" pitchFamily="18" charset="0"/>
              </a:rPr>
              <a:t>. </a:t>
            </a:r>
            <a:r>
              <a:rPr lang="nl-NL" sz="2000" dirty="0">
                <a:solidFill>
                  <a:schemeClr val="bg1"/>
                </a:solidFill>
                <a:latin typeface="Times New Roman" panose="02020603050405020304" pitchFamily="18" charset="0"/>
                <a:ea typeface="Times New Roman" panose="02020603050405020304" pitchFamily="18" charset="0"/>
              </a:rPr>
              <a:t>a. </a:t>
            </a:r>
            <a:endParaRPr lang="nl-NL" sz="2000" dirty="0" smtClean="0">
              <a:solidFill>
                <a:schemeClr val="bg1"/>
              </a:solidFill>
              <a:latin typeface="Times New Roman" panose="02020603050405020304" pitchFamily="18" charset="0"/>
              <a:ea typeface="Times New Roman" panose="02020603050405020304" pitchFamily="18" charset="0"/>
            </a:endParaRPr>
          </a:p>
          <a:p>
            <a:pPr indent="228600" algn="just">
              <a:lnSpc>
                <a:spcPct val="115000"/>
              </a:lnSpc>
              <a:spcAft>
                <a:spcPts val="0"/>
              </a:spcAft>
              <a:tabLst>
                <a:tab pos="2743200" algn="ctr"/>
                <a:tab pos="5486400" algn="r"/>
                <a:tab pos="457200" algn="l"/>
              </a:tabLst>
            </a:pPr>
            <a:r>
              <a:rPr lang="nl-NL" sz="2000" dirty="0">
                <a:solidFill>
                  <a:schemeClr val="bg1"/>
                </a:solidFill>
                <a:latin typeface="Times New Roman" panose="02020603050405020304" pitchFamily="18" charset="0"/>
                <a:ea typeface="Times New Roman" panose="02020603050405020304" pitchFamily="18" charset="0"/>
              </a:rPr>
              <a:t> </a:t>
            </a:r>
            <a:r>
              <a:rPr lang="nl-NL" sz="2000" dirty="0" smtClean="0">
                <a:solidFill>
                  <a:schemeClr val="bg1"/>
                </a:solidFill>
                <a:latin typeface="Times New Roman" panose="02020603050405020304" pitchFamily="18" charset="0"/>
                <a:ea typeface="Times New Roman" panose="02020603050405020304" pitchFamily="18" charset="0"/>
              </a:rPr>
              <a:t>           </a:t>
            </a:r>
            <a:r>
              <a:rPr lang="nl-NL" sz="2000" dirty="0">
                <a:solidFill>
                  <a:schemeClr val="bg1"/>
                </a:solidFill>
                <a:latin typeface="Times New Roman" panose="02020603050405020304" pitchFamily="18" charset="0"/>
                <a:ea typeface="Times New Roman" panose="02020603050405020304" pitchFamily="18" charset="0"/>
              </a:rPr>
              <a:t>	b) So sánh các kết quả nhận được ở câu a).</a:t>
            </a:r>
            <a:endParaRPr lang="en-US" sz="2000" dirty="0">
              <a:solidFill>
                <a:schemeClr val="bg1"/>
              </a:solidFill>
              <a:latin typeface="Times New Roman" panose="02020603050405020304" pitchFamily="18" charset="0"/>
              <a:ea typeface="Times New Roman" panose="02020603050405020304" pitchFamily="18" charset="0"/>
            </a:endParaRPr>
          </a:p>
          <a:p>
            <a:pPr indent="228600" algn="just">
              <a:lnSpc>
                <a:spcPct val="115000"/>
              </a:lnSpc>
              <a:spcAft>
                <a:spcPts val="0"/>
              </a:spcAft>
              <a:tabLst>
                <a:tab pos="2743200" algn="ctr"/>
                <a:tab pos="5486400" algn="r"/>
                <a:tab pos="457200" algn="l"/>
                <a:tab pos="2743200" algn="ctr"/>
                <a:tab pos="4492625" algn="l"/>
                <a:tab pos="4921885" algn="l"/>
                <a:tab pos="5367020" algn="l"/>
                <a:tab pos="5486400" algn="r"/>
              </a:tabLst>
            </a:pPr>
            <a:r>
              <a:rPr lang="nl-NL" sz="2000" b="1" dirty="0">
                <a:solidFill>
                  <a:srgbClr val="FFC000"/>
                </a:solidFill>
                <a:latin typeface="Times New Roman" panose="02020603050405020304" pitchFamily="18" charset="0"/>
                <a:ea typeface="Times New Roman" panose="02020603050405020304" pitchFamily="18" charset="0"/>
              </a:rPr>
              <a:t>Câu 2</a:t>
            </a:r>
            <a:r>
              <a:rPr lang="nl-NL" sz="2000" dirty="0">
                <a:solidFill>
                  <a:schemeClr val="bg1"/>
                </a:solidFill>
                <a:latin typeface="Times New Roman" panose="02020603050405020304" pitchFamily="18" charset="0"/>
                <a:ea typeface="Times New Roman" panose="02020603050405020304" pitchFamily="18" charset="0"/>
              </a:rPr>
              <a:t>: </a:t>
            </a:r>
            <a:r>
              <a:rPr lang="nl-NL" sz="2000" dirty="0" smtClean="0">
                <a:solidFill>
                  <a:schemeClr val="bg1"/>
                </a:solidFill>
                <a:latin typeface="Times New Roman" panose="02020603050405020304" pitchFamily="18" charset="0"/>
                <a:ea typeface="Times New Roman" panose="02020603050405020304" pitchFamily="18" charset="0"/>
              </a:rPr>
              <a:t>Tìm số tự nhiên c sao cho: </a:t>
            </a:r>
            <a:endParaRPr lang="en-US" sz="2000" dirty="0">
              <a:solidFill>
                <a:schemeClr val="bg1"/>
              </a:solidFill>
              <a:latin typeface="Times New Roman" panose="02020603050405020304" pitchFamily="18" charset="0"/>
              <a:ea typeface="Times New Roman" panose="02020603050405020304" pitchFamily="18" charset="0"/>
            </a:endParaRPr>
          </a:p>
          <a:p>
            <a:pPr indent="228600" algn="just">
              <a:lnSpc>
                <a:spcPct val="115000"/>
              </a:lnSpc>
              <a:spcAft>
                <a:spcPts val="0"/>
              </a:spcAft>
              <a:tabLst>
                <a:tab pos="2743200" algn="ctr"/>
                <a:tab pos="5486400" algn="r"/>
                <a:tab pos="457200" algn="l"/>
              </a:tabLst>
            </a:pPr>
            <a:r>
              <a:rPr lang="nl-NL" sz="2000" dirty="0" smtClean="0">
                <a:solidFill>
                  <a:schemeClr val="bg1"/>
                </a:solidFill>
                <a:latin typeface="Times New Roman" panose="02020603050405020304" pitchFamily="18" charset="0"/>
                <a:ea typeface="Times New Roman" panose="02020603050405020304" pitchFamily="18" charset="0"/>
              </a:rPr>
              <a:t>            (3 . 2) . 5 = 3 . (2 . c)</a:t>
            </a:r>
            <a:r>
              <a:rPr lang="nl-NL" sz="2000" dirty="0">
                <a:solidFill>
                  <a:schemeClr val="bg1"/>
                </a:solidFill>
                <a:latin typeface="Times New Roman" panose="02020603050405020304" pitchFamily="18" charset="0"/>
                <a:ea typeface="Times New Roman" panose="02020603050405020304" pitchFamily="18" charset="0"/>
              </a:rPr>
              <a:t>	</a:t>
            </a:r>
            <a:endParaRPr lang="nl-NL" sz="2000" dirty="0" smtClean="0">
              <a:solidFill>
                <a:schemeClr val="bg1"/>
              </a:solidFill>
              <a:latin typeface="Times New Roman" panose="02020603050405020304" pitchFamily="18" charset="0"/>
              <a:ea typeface="Times New Roman" panose="02020603050405020304" pitchFamily="18" charset="0"/>
            </a:endParaRPr>
          </a:p>
          <a:p>
            <a:pPr indent="228600" algn="just">
              <a:lnSpc>
                <a:spcPct val="115000"/>
              </a:lnSpc>
              <a:spcAft>
                <a:spcPts val="0"/>
              </a:spcAft>
              <a:tabLst>
                <a:tab pos="2743200" algn="ctr"/>
                <a:tab pos="5486400" algn="r"/>
                <a:tab pos="457200" algn="l"/>
                <a:tab pos="2743200" algn="ctr"/>
                <a:tab pos="4492625" algn="l"/>
                <a:tab pos="4921885" algn="l"/>
                <a:tab pos="5367020" algn="l"/>
                <a:tab pos="5486400" algn="r"/>
              </a:tabLst>
            </a:pPr>
            <a:endParaRPr lang="nl-NL" sz="2000" b="1" dirty="0" smtClean="0">
              <a:solidFill>
                <a:srgbClr val="FFC000"/>
              </a:solidFill>
              <a:latin typeface="Times New Roman" panose="02020603050405020304" pitchFamily="18" charset="0"/>
              <a:ea typeface="Times New Roman" panose="02020603050405020304" pitchFamily="18" charset="0"/>
            </a:endParaRPr>
          </a:p>
          <a:p>
            <a:pPr indent="228600" algn="just">
              <a:lnSpc>
                <a:spcPct val="115000"/>
              </a:lnSpc>
              <a:spcAft>
                <a:spcPts val="0"/>
              </a:spcAft>
              <a:tabLst>
                <a:tab pos="2743200" algn="ctr"/>
                <a:tab pos="5486400" algn="r"/>
                <a:tab pos="457200" algn="l"/>
                <a:tab pos="2743200" algn="ctr"/>
                <a:tab pos="4492625" algn="l"/>
                <a:tab pos="4921885" algn="l"/>
                <a:tab pos="5367020" algn="l"/>
                <a:tab pos="5486400" algn="r"/>
              </a:tabLst>
            </a:pPr>
            <a:r>
              <a:rPr lang="nl-NL" sz="2000" b="1" dirty="0" smtClean="0">
                <a:solidFill>
                  <a:srgbClr val="FFC000"/>
                </a:solidFill>
                <a:latin typeface="Times New Roman" panose="02020603050405020304" pitchFamily="18" charset="0"/>
                <a:ea typeface="Times New Roman" panose="02020603050405020304" pitchFamily="18" charset="0"/>
              </a:rPr>
              <a:t>Câu </a:t>
            </a:r>
            <a:r>
              <a:rPr lang="nl-NL" sz="2000" b="1" dirty="0">
                <a:solidFill>
                  <a:srgbClr val="FFC000"/>
                </a:solidFill>
                <a:latin typeface="Times New Roman" panose="02020603050405020304" pitchFamily="18" charset="0"/>
                <a:ea typeface="Times New Roman" panose="02020603050405020304" pitchFamily="18" charset="0"/>
              </a:rPr>
              <a:t>3</a:t>
            </a:r>
            <a:r>
              <a:rPr lang="nl-NL" sz="2000" dirty="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Tính</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và</a:t>
            </a:r>
            <a:r>
              <a:rPr lang="en-US" sz="2000" dirty="0" smtClean="0">
                <a:solidFill>
                  <a:schemeClr val="bg1"/>
                </a:solidFill>
                <a:latin typeface="Times New Roman" panose="02020603050405020304" pitchFamily="18" charset="0"/>
                <a:ea typeface="Times New Roman" panose="02020603050405020304" pitchFamily="18" charset="0"/>
              </a:rPr>
              <a:t> so </a:t>
            </a:r>
            <a:r>
              <a:rPr lang="en-US" sz="2000" dirty="0" err="1" smtClean="0">
                <a:solidFill>
                  <a:schemeClr val="bg1"/>
                </a:solidFill>
                <a:latin typeface="Times New Roman" panose="02020603050405020304" pitchFamily="18" charset="0"/>
                <a:ea typeface="Times New Roman" panose="02020603050405020304" pitchFamily="18" charset="0"/>
              </a:rPr>
              <a:t>sánh</a:t>
            </a:r>
            <a:r>
              <a:rPr lang="en-US" sz="2000" dirty="0" smtClean="0">
                <a:solidFill>
                  <a:schemeClr val="bg1"/>
                </a:solidFill>
                <a:latin typeface="Times New Roman" panose="02020603050405020304" pitchFamily="18" charset="0"/>
                <a:ea typeface="Times New Roman" panose="02020603050405020304" pitchFamily="18" charset="0"/>
              </a:rPr>
              <a:t>:</a:t>
            </a:r>
          </a:p>
          <a:p>
            <a:pPr indent="228600" algn="just">
              <a:lnSpc>
                <a:spcPct val="115000"/>
              </a:lnSpc>
              <a:spcAft>
                <a:spcPts val="0"/>
              </a:spcAft>
              <a:tabLst>
                <a:tab pos="2743200" algn="ctr"/>
                <a:tab pos="5486400" algn="r"/>
                <a:tab pos="457200" algn="l"/>
                <a:tab pos="2743200" algn="ctr"/>
                <a:tab pos="4492625" algn="l"/>
                <a:tab pos="4921885" algn="l"/>
                <a:tab pos="5367020" algn="l"/>
                <a:tab pos="5486400" algn="r"/>
              </a:tabLst>
            </a:pPr>
            <a:r>
              <a:rPr lang="en-US" sz="2000" dirty="0" smtClean="0">
                <a:solidFill>
                  <a:schemeClr val="bg1"/>
                </a:solidFill>
                <a:latin typeface="Times New Roman" panose="02020603050405020304" pitchFamily="18" charset="0"/>
                <a:ea typeface="Times New Roman" panose="02020603050405020304" pitchFamily="18" charset="0"/>
              </a:rPr>
              <a:t>             3 . (2 + 5)  </a:t>
            </a:r>
            <a:r>
              <a:rPr lang="en-US" sz="2000" dirty="0" err="1" smtClean="0">
                <a:solidFill>
                  <a:schemeClr val="bg1"/>
                </a:solidFill>
                <a:latin typeface="Times New Roman" panose="02020603050405020304" pitchFamily="18" charset="0"/>
                <a:ea typeface="Times New Roman" panose="02020603050405020304" pitchFamily="18" charset="0"/>
              </a:rPr>
              <a:t>và</a:t>
            </a:r>
            <a:r>
              <a:rPr lang="en-US" sz="2000" dirty="0" smtClean="0">
                <a:solidFill>
                  <a:schemeClr val="bg1"/>
                </a:solidFill>
                <a:latin typeface="Times New Roman" panose="02020603050405020304" pitchFamily="18" charset="0"/>
                <a:ea typeface="Times New Roman" panose="02020603050405020304" pitchFamily="18" charset="0"/>
              </a:rPr>
              <a:t>  3 . 2 + 3 . 5</a:t>
            </a:r>
            <a:endParaRPr lang="en-US" sz="2000" dirty="0">
              <a:solidFill>
                <a:schemeClr val="bg1"/>
              </a:solidFill>
              <a:latin typeface="Times New Roman" panose="02020603050405020304" pitchFamily="18" charset="0"/>
              <a:ea typeface="Times New Roman" panose="02020603050405020304" pitchFamily="18" charset="0"/>
            </a:endParaRPr>
          </a:p>
          <a:p>
            <a:pPr indent="228600" algn="just">
              <a:lnSpc>
                <a:spcPct val="115000"/>
              </a:lnSpc>
              <a:spcAft>
                <a:spcPts val="0"/>
              </a:spcAft>
              <a:tabLst>
                <a:tab pos="2743200" algn="ctr"/>
                <a:tab pos="5486400" algn="r"/>
                <a:tab pos="457200" algn="l"/>
              </a:tabLst>
            </a:pPr>
            <a:r>
              <a:rPr lang="nl-NL" sz="2000" dirty="0">
                <a:solidFill>
                  <a:schemeClr val="bg1"/>
                </a:solidFill>
                <a:latin typeface="Times New Roman" panose="02020603050405020304" pitchFamily="18" charset="0"/>
                <a:ea typeface="Times New Roman" panose="02020603050405020304" pitchFamily="18" charset="0"/>
              </a:rPr>
              <a:t>	</a:t>
            </a:r>
            <a:endParaRPr lang="en-US" sz="2000" dirty="0">
              <a:solidFill>
                <a:schemeClr val="bg1"/>
              </a:solidFill>
              <a:effectLst/>
              <a:latin typeface="Times New Roman" panose="02020603050405020304" pitchFamily="18" charset="0"/>
              <a:ea typeface="Times New Roman" panose="02020603050405020304" pitchFamily="18" charset="0"/>
            </a:endParaRPr>
          </a:p>
        </p:txBody>
      </p:sp>
      <p:sp>
        <p:nvSpPr>
          <p:cNvPr id="24" name="Rectangle 23"/>
          <p:cNvSpPr/>
          <p:nvPr/>
        </p:nvSpPr>
        <p:spPr>
          <a:xfrm>
            <a:off x="6836898" y="1234718"/>
            <a:ext cx="6096000" cy="4056495"/>
          </a:xfrm>
          <a:prstGeom prst="rect">
            <a:avLst/>
          </a:prstGeom>
        </p:spPr>
        <p:txBody>
          <a:bodyPr>
            <a:spAutoFit/>
          </a:bodyPr>
          <a:lstStyle/>
          <a:p>
            <a:pPr indent="210185" algn="just">
              <a:lnSpc>
                <a:spcPct val="115000"/>
              </a:lnSpc>
              <a:spcAft>
                <a:spcPts val="0"/>
              </a:spcAft>
            </a:pPr>
            <a:r>
              <a:rPr lang="en-US" sz="2400" b="1" dirty="0" err="1" smtClean="0">
                <a:solidFill>
                  <a:srgbClr val="FF0000"/>
                </a:solidFill>
                <a:latin typeface="Times New Roman" panose="02020603050405020304" pitchFamily="18" charset="0"/>
                <a:ea typeface="Times New Roman" panose="02020603050405020304" pitchFamily="18" charset="0"/>
              </a:rPr>
              <a:t>Trả</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lời</a:t>
            </a:r>
            <a:r>
              <a:rPr lang="en-US" sz="2400" b="1" dirty="0" smtClean="0">
                <a:solidFill>
                  <a:srgbClr val="FF0000"/>
                </a:solidFill>
                <a:latin typeface="Times New Roman" panose="02020603050405020304" pitchFamily="18" charset="0"/>
                <a:ea typeface="Times New Roman" panose="02020603050405020304" pitchFamily="18" charset="0"/>
              </a:rPr>
              <a:t>:</a:t>
            </a:r>
          </a:p>
          <a:p>
            <a:pPr indent="210185" algn="just">
              <a:lnSpc>
                <a:spcPct val="115000"/>
              </a:lnSpc>
              <a:spcAft>
                <a:spcPts val="0"/>
              </a:spcAft>
            </a:pPr>
            <a:r>
              <a:rPr lang="en-US" sz="2000" b="1" dirty="0" smtClean="0">
                <a:solidFill>
                  <a:srgbClr val="FFC000"/>
                </a:solidFill>
                <a:latin typeface="Times New Roman" panose="02020603050405020304" pitchFamily="18" charset="0"/>
                <a:ea typeface="Times New Roman" panose="02020603050405020304" pitchFamily="18" charset="0"/>
              </a:rPr>
              <a:t>  </a:t>
            </a:r>
            <a:r>
              <a:rPr lang="en-US" sz="2000" b="1" dirty="0" err="1" smtClean="0">
                <a:solidFill>
                  <a:srgbClr val="FFC000"/>
                </a:solidFill>
                <a:latin typeface="Times New Roman" panose="02020603050405020304" pitchFamily="18" charset="0"/>
                <a:ea typeface="Times New Roman" panose="02020603050405020304" pitchFamily="18" charset="0"/>
              </a:rPr>
              <a:t>Câu</a:t>
            </a:r>
            <a:r>
              <a:rPr lang="en-US" sz="2000" b="1" dirty="0" smtClean="0">
                <a:solidFill>
                  <a:srgbClr val="FFC000"/>
                </a:solidFill>
                <a:latin typeface="Times New Roman" panose="02020603050405020304" pitchFamily="18" charset="0"/>
                <a:ea typeface="Times New Roman" panose="02020603050405020304" pitchFamily="18" charset="0"/>
              </a:rPr>
              <a:t> </a:t>
            </a:r>
            <a:r>
              <a:rPr lang="en-US" sz="2000" b="1" dirty="0">
                <a:solidFill>
                  <a:srgbClr val="FFC000"/>
                </a:solidFill>
                <a:latin typeface="Times New Roman" panose="02020603050405020304" pitchFamily="18" charset="0"/>
                <a:ea typeface="Times New Roman" panose="02020603050405020304" pitchFamily="18" charset="0"/>
              </a:rPr>
              <a:t>1:</a:t>
            </a:r>
          </a:p>
          <a:p>
            <a:pPr indent="381635">
              <a:lnSpc>
                <a:spcPct val="115000"/>
              </a:lnSpc>
            </a:pPr>
            <a:r>
              <a:rPr lang="en-US" sz="2000" dirty="0">
                <a:solidFill>
                  <a:schemeClr val="bg1"/>
                </a:solidFill>
                <a:latin typeface="Times New Roman" panose="02020603050405020304" pitchFamily="18" charset="0"/>
                <a:ea typeface="Times New Roman" panose="02020603050405020304" pitchFamily="18" charset="0"/>
              </a:rPr>
              <a:t>a) </a:t>
            </a:r>
            <a:r>
              <a:rPr lang="en-US" sz="2000" dirty="0" smtClean="0">
                <a:solidFill>
                  <a:schemeClr val="bg1"/>
                </a:solidFill>
                <a:latin typeface="Times New Roman" panose="02020603050405020304" pitchFamily="18" charset="0"/>
                <a:ea typeface="Times New Roman" panose="02020603050405020304" pitchFamily="18" charset="0"/>
              </a:rPr>
              <a:t>a . b = 60, </a:t>
            </a:r>
            <a:r>
              <a:rPr lang="en-US" sz="2000" dirty="0">
                <a:solidFill>
                  <a:schemeClr val="bg1"/>
                </a:solidFill>
                <a:latin typeface="Times New Roman" panose="02020603050405020304" pitchFamily="18" charset="0"/>
                <a:ea typeface="Times New Roman" panose="02020603050405020304" pitchFamily="18" charset="0"/>
              </a:rPr>
              <a:t>b </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a:solidFill>
                  <a:schemeClr val="bg1"/>
                </a:solidFill>
                <a:latin typeface="Times New Roman" panose="02020603050405020304" pitchFamily="18" charset="0"/>
                <a:ea typeface="Times New Roman" panose="02020603050405020304" pitchFamily="18" charset="0"/>
              </a:rPr>
              <a:t>a = </a:t>
            </a:r>
            <a:r>
              <a:rPr lang="en-US" sz="2000" dirty="0" smtClean="0">
                <a:solidFill>
                  <a:schemeClr val="bg1"/>
                </a:solidFill>
                <a:latin typeface="Times New Roman" panose="02020603050405020304" pitchFamily="18" charset="0"/>
                <a:ea typeface="Times New Roman" panose="02020603050405020304" pitchFamily="18" charset="0"/>
              </a:rPr>
              <a:t>60.</a:t>
            </a:r>
            <a:endParaRPr lang="en-US" sz="2000" dirty="0">
              <a:solidFill>
                <a:schemeClr val="bg1"/>
              </a:solidFill>
              <a:latin typeface="Times New Roman" panose="02020603050405020304" pitchFamily="18" charset="0"/>
              <a:ea typeface="Times New Roman" panose="02020603050405020304" pitchFamily="18" charset="0"/>
            </a:endParaRPr>
          </a:p>
          <a:p>
            <a:pPr indent="381635">
              <a:lnSpc>
                <a:spcPct val="115000"/>
              </a:lnSpc>
            </a:pPr>
            <a:r>
              <a:rPr lang="en-US" sz="2000" dirty="0">
                <a:solidFill>
                  <a:schemeClr val="bg1"/>
                </a:solidFill>
                <a:latin typeface="Times New Roman" panose="02020603050405020304" pitchFamily="18" charset="0"/>
                <a:ea typeface="Times New Roman" panose="02020603050405020304" pitchFamily="18" charset="0"/>
              </a:rPr>
              <a:t>b) a </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a:solidFill>
                  <a:schemeClr val="bg1"/>
                </a:solidFill>
                <a:latin typeface="Times New Roman" panose="02020603050405020304" pitchFamily="18" charset="0"/>
                <a:ea typeface="Times New Roman" panose="02020603050405020304" pitchFamily="18" charset="0"/>
              </a:rPr>
              <a:t>b = b </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a:solidFill>
                  <a:schemeClr val="bg1"/>
                </a:solidFill>
                <a:latin typeface="Times New Roman" panose="02020603050405020304" pitchFamily="18" charset="0"/>
                <a:ea typeface="Times New Roman" panose="02020603050405020304" pitchFamily="18" charset="0"/>
              </a:rPr>
              <a:t>a.</a:t>
            </a:r>
          </a:p>
          <a:p>
            <a:pPr indent="210185" algn="just">
              <a:lnSpc>
                <a:spcPct val="115000"/>
              </a:lnSpc>
              <a:spcAft>
                <a:spcPts val="0"/>
              </a:spcAft>
            </a:pPr>
            <a:r>
              <a:rPr lang="en-US" sz="2000" b="1" dirty="0" smtClean="0">
                <a:solidFill>
                  <a:srgbClr val="FFC000"/>
                </a:solidFill>
                <a:latin typeface="Times New Roman" panose="02020603050405020304" pitchFamily="18" charset="0"/>
                <a:ea typeface="Times New Roman" panose="02020603050405020304" pitchFamily="18" charset="0"/>
              </a:rPr>
              <a:t>  </a:t>
            </a:r>
            <a:r>
              <a:rPr lang="en-US" sz="2000" b="1" dirty="0" err="1" smtClean="0">
                <a:solidFill>
                  <a:srgbClr val="FFC000"/>
                </a:solidFill>
                <a:latin typeface="Times New Roman" panose="02020603050405020304" pitchFamily="18" charset="0"/>
                <a:ea typeface="Times New Roman" panose="02020603050405020304" pitchFamily="18" charset="0"/>
              </a:rPr>
              <a:t>Câu</a:t>
            </a:r>
            <a:r>
              <a:rPr lang="en-US" sz="2000" b="1" dirty="0" smtClean="0">
                <a:solidFill>
                  <a:srgbClr val="FFC000"/>
                </a:solidFill>
                <a:latin typeface="Times New Roman" panose="02020603050405020304" pitchFamily="18" charset="0"/>
                <a:ea typeface="Times New Roman" panose="02020603050405020304" pitchFamily="18" charset="0"/>
              </a:rPr>
              <a:t> </a:t>
            </a:r>
            <a:r>
              <a:rPr lang="en-US" sz="2000" b="1" dirty="0">
                <a:solidFill>
                  <a:srgbClr val="FFC000"/>
                </a:solidFill>
                <a:latin typeface="Times New Roman" panose="02020603050405020304" pitchFamily="18" charset="0"/>
                <a:ea typeface="Times New Roman" panose="02020603050405020304" pitchFamily="18" charset="0"/>
              </a:rPr>
              <a:t>2:</a:t>
            </a:r>
          </a:p>
          <a:p>
            <a:pPr indent="381635">
              <a:lnSpc>
                <a:spcPct val="115000"/>
              </a:lnSpc>
            </a:pPr>
            <a:r>
              <a:rPr lang="nl-NL" sz="2000" dirty="0">
                <a:solidFill>
                  <a:schemeClr val="bg1"/>
                </a:solidFill>
                <a:latin typeface="Times New Roman" panose="02020603050405020304" pitchFamily="18" charset="0"/>
                <a:ea typeface="Times New Roman" panose="02020603050405020304" pitchFamily="18" charset="0"/>
              </a:rPr>
              <a:t>(3 . 2) . 5 = 3 . (2 . </a:t>
            </a:r>
            <a:r>
              <a:rPr lang="nl-NL" sz="2000" b="1" dirty="0" smtClean="0">
                <a:solidFill>
                  <a:srgbClr val="FF0000"/>
                </a:solidFill>
                <a:latin typeface="Times New Roman" panose="02020603050405020304" pitchFamily="18" charset="0"/>
                <a:ea typeface="Times New Roman" panose="02020603050405020304" pitchFamily="18" charset="0"/>
              </a:rPr>
              <a:t>5</a:t>
            </a:r>
            <a:r>
              <a:rPr lang="nl-NL" sz="2000" dirty="0" smtClean="0">
                <a:solidFill>
                  <a:schemeClr val="bg1"/>
                </a:solidFill>
                <a:latin typeface="Times New Roman" panose="02020603050405020304" pitchFamily="18" charset="0"/>
                <a:ea typeface="Times New Roman" panose="02020603050405020304" pitchFamily="18" charset="0"/>
              </a:rPr>
              <a:t>) </a:t>
            </a:r>
          </a:p>
          <a:p>
            <a:pPr indent="381635">
              <a:lnSpc>
                <a:spcPct val="115000"/>
              </a:lnSpc>
            </a:pPr>
            <a:r>
              <a:rPr lang="nl-NL" sz="2000" dirty="0" smtClean="0">
                <a:solidFill>
                  <a:schemeClr val="bg1"/>
                </a:solidFill>
                <a:latin typeface="Times New Roman" panose="02020603050405020304" pitchFamily="18" charset="0"/>
                <a:ea typeface="Times New Roman" panose="02020603050405020304" pitchFamily="18" charset="0"/>
              </a:rPr>
              <a:t>Vậy c = 5</a:t>
            </a:r>
            <a:endParaRPr lang="nl-NL" sz="2000" dirty="0">
              <a:solidFill>
                <a:schemeClr val="bg1"/>
              </a:solidFill>
              <a:latin typeface="Times New Roman" panose="02020603050405020304" pitchFamily="18" charset="0"/>
              <a:ea typeface="Times New Roman" panose="02020603050405020304" pitchFamily="18" charset="0"/>
            </a:endParaRPr>
          </a:p>
          <a:p>
            <a:pPr indent="381635">
              <a:lnSpc>
                <a:spcPct val="115000"/>
              </a:lnSpc>
            </a:pPr>
            <a:r>
              <a:rPr lang="en-US" sz="2000" b="1" dirty="0" err="1" smtClean="0">
                <a:solidFill>
                  <a:srgbClr val="FFC000"/>
                </a:solidFill>
                <a:latin typeface="Times New Roman" panose="02020603050405020304" pitchFamily="18" charset="0"/>
                <a:ea typeface="Times New Roman" panose="02020603050405020304" pitchFamily="18" charset="0"/>
              </a:rPr>
              <a:t>Câu</a:t>
            </a:r>
            <a:r>
              <a:rPr lang="en-US" sz="2000" b="1" dirty="0" smtClean="0">
                <a:solidFill>
                  <a:srgbClr val="FFC000"/>
                </a:solidFill>
                <a:latin typeface="Times New Roman" panose="02020603050405020304" pitchFamily="18" charset="0"/>
                <a:ea typeface="Times New Roman" panose="02020603050405020304" pitchFamily="18" charset="0"/>
              </a:rPr>
              <a:t> </a:t>
            </a:r>
            <a:r>
              <a:rPr lang="en-US" sz="2000" b="1" dirty="0">
                <a:solidFill>
                  <a:srgbClr val="FFC000"/>
                </a:solidFill>
                <a:latin typeface="Times New Roman" panose="02020603050405020304" pitchFamily="18" charset="0"/>
                <a:ea typeface="Times New Roman" panose="02020603050405020304" pitchFamily="18" charset="0"/>
              </a:rPr>
              <a:t>3</a:t>
            </a:r>
            <a:r>
              <a:rPr lang="en-US" sz="2000" b="1" dirty="0" smtClean="0">
                <a:solidFill>
                  <a:srgbClr val="FFC000"/>
                </a:solidFill>
                <a:latin typeface="Times New Roman" panose="02020603050405020304" pitchFamily="18" charset="0"/>
                <a:ea typeface="Times New Roman" panose="02020603050405020304" pitchFamily="18" charset="0"/>
              </a:rPr>
              <a:t>:</a:t>
            </a:r>
          </a:p>
          <a:p>
            <a:pPr indent="381635">
              <a:lnSpc>
                <a:spcPct val="115000"/>
              </a:lnSpc>
            </a:pPr>
            <a:r>
              <a:rPr lang="en-US" sz="2000" dirty="0" smtClean="0">
                <a:solidFill>
                  <a:schemeClr val="bg1"/>
                </a:solidFill>
                <a:latin typeface="Times New Roman" panose="02020603050405020304" pitchFamily="18" charset="0"/>
                <a:ea typeface="Times New Roman" panose="02020603050405020304" pitchFamily="18" charset="0"/>
              </a:rPr>
              <a:t>Ta </a:t>
            </a:r>
            <a:r>
              <a:rPr lang="en-US" sz="2000" dirty="0" err="1" smtClean="0">
                <a:solidFill>
                  <a:schemeClr val="bg1"/>
                </a:solidFill>
                <a:latin typeface="Times New Roman" panose="02020603050405020304" pitchFamily="18" charset="0"/>
                <a:ea typeface="Times New Roman" panose="02020603050405020304" pitchFamily="18" charset="0"/>
              </a:rPr>
              <a:t>có</a:t>
            </a:r>
            <a:r>
              <a:rPr lang="en-US" sz="2000" dirty="0" smtClean="0">
                <a:solidFill>
                  <a:schemeClr val="bg1"/>
                </a:solidFill>
                <a:latin typeface="Times New Roman" panose="02020603050405020304" pitchFamily="18" charset="0"/>
                <a:ea typeface="Times New Roman" panose="02020603050405020304" pitchFamily="18" charset="0"/>
              </a:rPr>
              <a:t>: 3 </a:t>
            </a:r>
            <a:r>
              <a:rPr lang="en-US" sz="2000" dirty="0">
                <a:solidFill>
                  <a:schemeClr val="bg1"/>
                </a:solidFill>
                <a:latin typeface="Times New Roman" panose="02020603050405020304" pitchFamily="18" charset="0"/>
                <a:ea typeface="Times New Roman" panose="02020603050405020304" pitchFamily="18" charset="0"/>
              </a:rPr>
              <a:t>. (2 + 5</a:t>
            </a:r>
            <a:r>
              <a:rPr lang="en-US" sz="2000" dirty="0" smtClean="0">
                <a:solidFill>
                  <a:schemeClr val="bg1"/>
                </a:solidFill>
                <a:latin typeface="Times New Roman" panose="02020603050405020304" pitchFamily="18" charset="0"/>
                <a:ea typeface="Times New Roman" panose="02020603050405020304" pitchFamily="18" charset="0"/>
              </a:rPr>
              <a:t>) = 21;   </a:t>
            </a:r>
            <a:r>
              <a:rPr lang="en-US" sz="2000" dirty="0">
                <a:solidFill>
                  <a:schemeClr val="bg1"/>
                </a:solidFill>
                <a:latin typeface="Times New Roman" panose="02020603050405020304" pitchFamily="18" charset="0"/>
                <a:ea typeface="Times New Roman" panose="02020603050405020304" pitchFamily="18" charset="0"/>
              </a:rPr>
              <a:t>3 . 2 + 3 . </a:t>
            </a:r>
            <a:r>
              <a:rPr lang="en-US" sz="2000" dirty="0" smtClean="0">
                <a:solidFill>
                  <a:schemeClr val="bg1"/>
                </a:solidFill>
                <a:latin typeface="Times New Roman" panose="02020603050405020304" pitchFamily="18" charset="0"/>
                <a:ea typeface="Times New Roman" panose="02020603050405020304" pitchFamily="18" charset="0"/>
              </a:rPr>
              <a:t>5 = 21</a:t>
            </a:r>
            <a:endParaRPr lang="en-US" sz="2000" dirty="0">
              <a:solidFill>
                <a:schemeClr val="bg1"/>
              </a:solidFill>
              <a:latin typeface="Times New Roman" panose="02020603050405020304" pitchFamily="18" charset="0"/>
              <a:ea typeface="Times New Roman" panose="02020603050405020304" pitchFamily="18" charset="0"/>
            </a:endParaRPr>
          </a:p>
          <a:p>
            <a:pPr indent="381635">
              <a:lnSpc>
                <a:spcPct val="115000"/>
              </a:lnSpc>
            </a:pPr>
            <a:r>
              <a:rPr lang="en-US" sz="2000" dirty="0" err="1" smtClean="0">
                <a:solidFill>
                  <a:schemeClr val="bg1"/>
                </a:solidFill>
                <a:latin typeface="Times New Roman" panose="02020603050405020304" pitchFamily="18" charset="0"/>
                <a:ea typeface="Times New Roman" panose="02020603050405020304" pitchFamily="18" charset="0"/>
              </a:rPr>
              <a:t>Vậy</a:t>
            </a:r>
            <a:r>
              <a:rPr lang="en-US" sz="2000" dirty="0" smtClean="0">
                <a:solidFill>
                  <a:schemeClr val="bg1"/>
                </a:solidFill>
                <a:latin typeface="Times New Roman" panose="02020603050405020304" pitchFamily="18" charset="0"/>
                <a:ea typeface="Times New Roman" panose="02020603050405020304" pitchFamily="18" charset="0"/>
              </a:rPr>
              <a:t>:    3 </a:t>
            </a:r>
            <a:r>
              <a:rPr lang="en-US" sz="2000" dirty="0">
                <a:solidFill>
                  <a:schemeClr val="bg1"/>
                </a:solidFill>
                <a:latin typeface="Times New Roman" panose="02020603050405020304" pitchFamily="18" charset="0"/>
                <a:ea typeface="Times New Roman" panose="02020603050405020304" pitchFamily="18" charset="0"/>
              </a:rPr>
              <a:t>. (2 + 5)  =</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a:solidFill>
                  <a:schemeClr val="bg1"/>
                </a:solidFill>
                <a:latin typeface="Times New Roman" panose="02020603050405020304" pitchFamily="18" charset="0"/>
                <a:ea typeface="Times New Roman" panose="02020603050405020304" pitchFamily="18" charset="0"/>
              </a:rPr>
              <a:t>3 . 2 + 3 . 5</a:t>
            </a:r>
          </a:p>
          <a:p>
            <a:pPr indent="381635">
              <a:lnSpc>
                <a:spcPct val="115000"/>
              </a:lnSpc>
            </a:pPr>
            <a:endParaRPr lang="en-US" sz="2000" b="1" dirty="0">
              <a:solidFill>
                <a:srgbClr val="FFC000"/>
              </a:solidFill>
              <a:latin typeface="Times New Roman" panose="02020603050405020304" pitchFamily="18" charset="0"/>
              <a:ea typeface="Times New Roman" panose="02020603050405020304" pitchFamily="18" charset="0"/>
            </a:endParaRPr>
          </a:p>
        </p:txBody>
      </p:sp>
      <p:sp>
        <p:nvSpPr>
          <p:cNvPr id="25" name="TextBox 24"/>
          <p:cNvSpPr txBox="1"/>
          <p:nvPr/>
        </p:nvSpPr>
        <p:spPr>
          <a:xfrm>
            <a:off x="956608" y="4654116"/>
            <a:ext cx="6105379" cy="830997"/>
          </a:xfrm>
          <a:prstGeom prst="rect">
            <a:avLst/>
          </a:prstGeom>
          <a:noFill/>
        </p:spPr>
        <p:txBody>
          <a:bodyPr wrap="square" rtlCol="0">
            <a:spAutoFit/>
          </a:bodyPr>
          <a:lstStyle/>
          <a:p>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Phép</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nhân</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số</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tự</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nhiên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có</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các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tính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chất</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gì</a:t>
            </a:r>
            <a:r>
              <a:rPr lang="en-US" sz="2400" dirty="0">
                <a:solidFill>
                  <a:srgbClr val="FF0000"/>
                </a:solidFill>
                <a:latin typeface="Times New Roman" panose="02020603050405020304" pitchFamily="18" charset="0"/>
                <a:ea typeface="Times New Roman" panose="02020603050405020304" pitchFamily="18" charset="0"/>
              </a:rPr>
              <a:t>?</a:t>
            </a:r>
          </a:p>
          <a:p>
            <a:endParaRPr lang="en-US" sz="2400" dirty="0">
              <a:solidFill>
                <a:srgbClr val="FF0000"/>
              </a:solidFill>
            </a:endParaRPr>
          </a:p>
        </p:txBody>
      </p:sp>
      <p:pic>
        <p:nvPicPr>
          <p:cNvPr id="26" name="Picture 25"/>
          <p:cNvPicPr>
            <a:picLocks noChangeAspect="1"/>
          </p:cNvPicPr>
          <p:nvPr/>
        </p:nvPicPr>
        <p:blipFill>
          <a:blip r:embed="rId3"/>
          <a:stretch>
            <a:fillRect/>
          </a:stretch>
        </p:blipFill>
        <p:spPr>
          <a:xfrm>
            <a:off x="470833" y="1068827"/>
            <a:ext cx="485775" cy="609600"/>
          </a:xfrm>
          <a:prstGeom prst="rect">
            <a:avLst/>
          </a:prstGeom>
        </p:spPr>
      </p:pic>
      <p:sp>
        <p:nvSpPr>
          <p:cNvPr id="8" name="Date Placeholder 5"/>
          <p:cNvSpPr>
            <a:spLocks noGrp="1"/>
          </p:cNvSpPr>
          <p:nvPr>
            <p:ph type="dt" sz="half" idx="10"/>
          </p:nvPr>
        </p:nvSpPr>
        <p:spPr>
          <a:xfrm>
            <a:off x="838200" y="6356350"/>
            <a:ext cx="1131278" cy="365125"/>
          </a:xfrm>
        </p:spPr>
        <p:txBody>
          <a:bodyPr/>
          <a:lstStyle/>
          <a:p>
            <a:fld id="{BD16FF5B-55B7-4959-B2CC-F3D0D8090996}" type="datetime10">
              <a:rPr lang="en-US" sz="2000" smtClean="0">
                <a:solidFill>
                  <a:srgbClr val="FF0000"/>
                </a:solidFill>
              </a:rPr>
              <a:t>08:21</a:t>
            </a:fld>
            <a:endParaRPr lang="en-US" sz="2000">
              <a:solidFill>
                <a:srgbClr val="FF0000"/>
              </a:solidFill>
            </a:endParaRPr>
          </a:p>
        </p:txBody>
      </p:sp>
    </p:spTree>
    <p:extLst>
      <p:ext uri="{BB962C8B-B14F-4D97-AF65-F5344CB8AC3E}">
        <p14:creationId xmlns:p14="http://schemas.microsoft.com/office/powerpoint/2010/main" val="222474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2000"/>
                                        <p:tgtEl>
                                          <p:spTgt spid="25"/>
                                        </p:tgtEl>
                                      </p:cBhvr>
                                    </p:animEffect>
                                    <p:anim calcmode="lin" valueType="num">
                                      <p:cBhvr>
                                        <p:cTn id="22" dur="2000" fill="hold"/>
                                        <p:tgtEl>
                                          <p:spTgt spid="25"/>
                                        </p:tgtEl>
                                        <p:attrNameLst>
                                          <p:attrName>ppt_w</p:attrName>
                                        </p:attrNameLst>
                                      </p:cBhvr>
                                      <p:tavLst>
                                        <p:tav tm="0" fmla="#ppt_w*sin(2.5*pi*$)">
                                          <p:val>
                                            <p:fltVal val="0"/>
                                          </p:val>
                                        </p:tav>
                                        <p:tav tm="100000">
                                          <p:val>
                                            <p:fltVal val="1"/>
                                          </p:val>
                                        </p:tav>
                                      </p:tavLst>
                                    </p:anim>
                                    <p:anim calcmode="lin" valueType="num">
                                      <p:cBhvr>
                                        <p:cTn id="23" dur="2000" fill="hold"/>
                                        <p:tgtEl>
                                          <p:spTgt spid="2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a:xfrm>
            <a:off x="374685" y="241207"/>
            <a:ext cx="11611448" cy="658642"/>
          </a:xfrm>
          <a:prstGeom prst="rect">
            <a:avLst/>
          </a:prstGeom>
        </p:spPr>
        <p:txBody>
          <a:bodyPr wrap="none">
            <a:spAutoFit/>
          </a:bodyPr>
          <a:lstStyle/>
          <a:p>
            <a:pPr algn="ctr">
              <a:lnSpc>
                <a:spcPct val="115000"/>
              </a:lnSpc>
              <a:spcAft>
                <a:spcPts val="0"/>
              </a:spcAft>
              <a:tabLst>
                <a:tab pos="355600" algn="l"/>
                <a:tab pos="2133600" algn="l"/>
                <a:tab pos="2400300" algn="l"/>
                <a:tab pos="2933700" algn="l"/>
              </a:tabLst>
            </a:pPr>
            <a:r>
              <a:rPr lang="nl-NL" sz="3200" b="1" dirty="0" smtClean="0">
                <a:solidFill>
                  <a:schemeClr val="bg1"/>
                </a:solidFill>
                <a:effectLst/>
                <a:latin typeface="Times New Roman" panose="02020603050405020304" pitchFamily="18" charset="0"/>
                <a:ea typeface="Times New Roman" panose="02020603050405020304" pitchFamily="18" charset="0"/>
              </a:rPr>
              <a:t>§5. PHÉP NHÂN VÀ PHÉP CHIA CÁC SỐ TỰ NHIÊN (Tiết 1)</a:t>
            </a:r>
            <a:endParaRPr lang="en-US" sz="3200" dirty="0">
              <a:solidFill>
                <a:schemeClr val="bg1"/>
              </a:solidFill>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a:off x="4951828" y="1209822"/>
            <a:ext cx="0" cy="509250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6437" y="899849"/>
            <a:ext cx="4220307" cy="461665"/>
          </a:xfrm>
          <a:prstGeom prst="rect">
            <a:avLst/>
          </a:prstGeom>
          <a:noFill/>
        </p:spPr>
        <p:txBody>
          <a:bodyPr wrap="square" rtlCol="0">
            <a:spAutoFit/>
          </a:bodyPr>
          <a:lstStyle/>
          <a:p>
            <a:r>
              <a:rPr lang="en-US" sz="2400" b="1" dirty="0" smtClean="0">
                <a:solidFill>
                  <a:srgbClr val="FFFF00"/>
                </a:solidFill>
                <a:latin typeface="Times New Roman" panose="02020603050405020304" pitchFamily="18" charset="0"/>
                <a:cs typeface="Times New Roman" panose="02020603050405020304" pitchFamily="18" charset="0"/>
              </a:rPr>
              <a:t>I. </a:t>
            </a:r>
            <a:r>
              <a:rPr lang="en-US" sz="2400" b="1" dirty="0" err="1" smtClean="0">
                <a:solidFill>
                  <a:srgbClr val="FFFF00"/>
                </a:solidFill>
                <a:latin typeface="Times New Roman" panose="02020603050405020304" pitchFamily="18" charset="0"/>
                <a:cs typeface="Times New Roman" panose="02020603050405020304" pitchFamily="18" charset="0"/>
              </a:rPr>
              <a:t>Phép</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nhân</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số</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tự</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nhiên</a:t>
            </a:r>
            <a:endParaRPr lang="en-US" sz="2400" b="1" dirty="0">
              <a:solidFill>
                <a:srgbClr val="FFFF00"/>
              </a:solidFill>
              <a:latin typeface="Times New Roman" panose="02020603050405020304" pitchFamily="18" charset="0"/>
              <a:cs typeface="Times New Roman" panose="02020603050405020304" pitchFamily="18" charset="0"/>
            </a:endParaRPr>
          </a:p>
        </p:txBody>
      </p:sp>
      <p:grpSp>
        <p:nvGrpSpPr>
          <p:cNvPr id="4" name="Group 3"/>
          <p:cNvGrpSpPr/>
          <p:nvPr/>
        </p:nvGrpSpPr>
        <p:grpSpPr>
          <a:xfrm>
            <a:off x="724806" y="1288131"/>
            <a:ext cx="3736547" cy="1110432"/>
            <a:chOff x="724806" y="1288131"/>
            <a:chExt cx="3736547" cy="1110432"/>
          </a:xfrm>
        </p:grpSpPr>
        <p:grpSp>
          <p:nvGrpSpPr>
            <p:cNvPr id="11" name="Group 10"/>
            <p:cNvGrpSpPr/>
            <p:nvPr/>
          </p:nvGrpSpPr>
          <p:grpSpPr>
            <a:xfrm>
              <a:off x="724806" y="1288131"/>
              <a:ext cx="3736547" cy="1110432"/>
              <a:chOff x="724806" y="2047781"/>
              <a:chExt cx="3736547" cy="1110432"/>
            </a:xfrm>
          </p:grpSpPr>
          <p:sp>
            <p:nvSpPr>
              <p:cNvPr id="12" name="Rounded Rectangle 11"/>
              <p:cNvSpPr/>
              <p:nvPr/>
            </p:nvSpPr>
            <p:spPr>
              <a:xfrm>
                <a:off x="724806" y="2047781"/>
                <a:ext cx="3736547" cy="1110432"/>
              </a:xfrm>
              <a:prstGeom prst="roundRect">
                <a:avLst/>
              </a:prstGeom>
              <a:solidFill>
                <a:schemeClr val="tx1">
                  <a:lumMod val="50000"/>
                  <a:lumOff val="5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195754" y="2065091"/>
                <a:ext cx="2996418" cy="400110"/>
              </a:xfrm>
              <a:prstGeom prst="rect">
                <a:avLst/>
              </a:prstGeom>
              <a:noFill/>
            </p:spPr>
            <p:txBody>
              <a:bodyPr wrap="square" rtlCol="0">
                <a:spAutoFit/>
              </a:bodyPr>
              <a:lstStyle/>
              <a:p>
                <a:r>
                  <a:rPr lang="en-US" sz="2000" dirty="0" smtClean="0">
                    <a:solidFill>
                      <a:srgbClr val="FFC000"/>
                    </a:solidFill>
                    <a:latin typeface="Times New Roman" panose="02020603050405020304" pitchFamily="18" charset="0"/>
                    <a:cs typeface="Times New Roman" panose="02020603050405020304" pitchFamily="18" charset="0"/>
                  </a:rPr>
                  <a:t>a       x        b       =      c</a:t>
                </a:r>
                <a:endParaRPr lang="en-US" sz="2000" dirty="0">
                  <a:solidFill>
                    <a:srgbClr val="FFC000"/>
                  </a:solidFill>
                  <a:latin typeface="Times New Roman" panose="02020603050405020304" pitchFamily="18" charset="0"/>
                  <a:cs typeface="Times New Roman" panose="02020603050405020304" pitchFamily="18" charset="0"/>
                </a:endParaRPr>
              </a:p>
            </p:txBody>
          </p:sp>
        </p:grpSp>
        <p:grpSp>
          <p:nvGrpSpPr>
            <p:cNvPr id="14" name="Group 13"/>
            <p:cNvGrpSpPr/>
            <p:nvPr/>
          </p:nvGrpSpPr>
          <p:grpSpPr>
            <a:xfrm>
              <a:off x="844176" y="1677415"/>
              <a:ext cx="1125302" cy="678110"/>
              <a:chOff x="844176" y="2437065"/>
              <a:chExt cx="1125302" cy="678110"/>
            </a:xfrm>
          </p:grpSpPr>
          <p:sp>
            <p:nvSpPr>
              <p:cNvPr id="15" name="TextBox 14"/>
              <p:cNvSpPr txBox="1"/>
              <p:nvPr/>
            </p:nvSpPr>
            <p:spPr>
              <a:xfrm>
                <a:off x="844176" y="2715065"/>
                <a:ext cx="1125302"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sz="2000" dirty="0" smtClean="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16" name="Straight Arrow Connector 15"/>
              <p:cNvCxnSpPr/>
              <p:nvPr/>
            </p:nvCxnSpPr>
            <p:spPr>
              <a:xfrm flipV="1">
                <a:off x="1336429" y="2437065"/>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2039873" y="1663347"/>
              <a:ext cx="1125302" cy="681773"/>
              <a:chOff x="2039873" y="2422997"/>
              <a:chExt cx="1125302" cy="681773"/>
            </a:xfrm>
          </p:grpSpPr>
          <p:sp>
            <p:nvSpPr>
              <p:cNvPr id="18" name="TextBox 17"/>
              <p:cNvSpPr txBox="1"/>
              <p:nvPr/>
            </p:nvSpPr>
            <p:spPr>
              <a:xfrm>
                <a:off x="2039873" y="2704660"/>
                <a:ext cx="1125302"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sz="2000" dirty="0" smtClean="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19" name="Straight Arrow Connector 18"/>
              <p:cNvCxnSpPr/>
              <p:nvPr/>
            </p:nvCxnSpPr>
            <p:spPr>
              <a:xfrm flipV="1">
                <a:off x="2532185" y="2422997"/>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3282424" y="1635211"/>
              <a:ext cx="909748" cy="696574"/>
              <a:chOff x="3282424" y="2394861"/>
              <a:chExt cx="909748" cy="696574"/>
            </a:xfrm>
          </p:grpSpPr>
          <p:sp>
            <p:nvSpPr>
              <p:cNvPr id="21" name="TextBox 20"/>
              <p:cNvSpPr txBox="1"/>
              <p:nvPr/>
            </p:nvSpPr>
            <p:spPr>
              <a:xfrm>
                <a:off x="3282424" y="2691325"/>
                <a:ext cx="909748"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Tích</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22" name="Straight Arrow Connector 21"/>
              <p:cNvCxnSpPr/>
              <p:nvPr/>
            </p:nvCxnSpPr>
            <p:spPr>
              <a:xfrm flipV="1">
                <a:off x="3643532" y="2394861"/>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 name="Rectangle 1"/>
          <p:cNvSpPr/>
          <p:nvPr/>
        </p:nvSpPr>
        <p:spPr>
          <a:xfrm>
            <a:off x="521531" y="2340207"/>
            <a:ext cx="3486852" cy="446276"/>
          </a:xfrm>
          <a:prstGeom prst="rect">
            <a:avLst/>
          </a:prstGeom>
        </p:spPr>
        <p:txBody>
          <a:bodyPr wrap="none">
            <a:spAutoFit/>
          </a:bodyPr>
          <a:lstStyle/>
          <a:p>
            <a:pPr algn="just">
              <a:lnSpc>
                <a:spcPct val="115000"/>
              </a:lnSpc>
              <a:spcAft>
                <a:spcPts val="0"/>
              </a:spcAft>
              <a:tabLst>
                <a:tab pos="4552315" algn="l"/>
              </a:tabLst>
            </a:pPr>
            <a:r>
              <a:rPr lang="nl-NL" sz="2000" b="1" u="sng" dirty="0" smtClean="0">
                <a:solidFill>
                  <a:srgbClr val="FFFF00"/>
                </a:solidFill>
                <a:effectLst/>
                <a:latin typeface="Times New Roman" panose="02020603050405020304" pitchFamily="18" charset="0"/>
                <a:ea typeface="Times New Roman" panose="02020603050405020304" pitchFamily="18" charset="0"/>
              </a:rPr>
              <a:t>1. Nhân hai số có nhiều chữ số</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23" name="Rectangle 22"/>
          <p:cNvSpPr/>
          <p:nvPr/>
        </p:nvSpPr>
        <p:spPr>
          <a:xfrm>
            <a:off x="542047" y="2750722"/>
            <a:ext cx="3172856" cy="446276"/>
          </a:xfrm>
          <a:prstGeom prst="rect">
            <a:avLst/>
          </a:prstGeom>
        </p:spPr>
        <p:txBody>
          <a:bodyPr wrap="none">
            <a:spAutoFit/>
          </a:bodyPr>
          <a:lstStyle/>
          <a:p>
            <a:pPr algn="just">
              <a:lnSpc>
                <a:spcPct val="115000"/>
              </a:lnSpc>
              <a:spcAft>
                <a:spcPts val="0"/>
              </a:spcAft>
              <a:tabLst>
                <a:tab pos="4552315" algn="l"/>
              </a:tabLst>
            </a:pPr>
            <a:r>
              <a:rPr lang="nl-NL" sz="2000" b="1" u="sng" dirty="0">
                <a:solidFill>
                  <a:srgbClr val="FFFF00"/>
                </a:solidFill>
                <a:latin typeface="Times New Roman" panose="02020603050405020304" pitchFamily="18" charset="0"/>
                <a:ea typeface="Times New Roman" panose="02020603050405020304" pitchFamily="18" charset="0"/>
              </a:rPr>
              <a:t>2</a:t>
            </a:r>
            <a:r>
              <a:rPr lang="nl-NL" sz="2000" b="1" u="sng" dirty="0" smtClean="0">
                <a:solidFill>
                  <a:srgbClr val="FFFF00"/>
                </a:solidFill>
                <a:effectLst/>
                <a:latin typeface="Times New Roman" panose="02020603050405020304" pitchFamily="18" charset="0"/>
                <a:ea typeface="Times New Roman" panose="02020603050405020304" pitchFamily="18" charset="0"/>
              </a:rPr>
              <a:t>. </a:t>
            </a:r>
            <a:r>
              <a:rPr lang="nl-NL" sz="2000" b="1" u="sng" dirty="0" smtClean="0">
                <a:solidFill>
                  <a:srgbClr val="FFFF00"/>
                </a:solidFill>
                <a:latin typeface="Times New Roman" panose="02020603050405020304" pitchFamily="18" charset="0"/>
                <a:ea typeface="Times New Roman" panose="02020603050405020304" pitchFamily="18" charset="0"/>
              </a:rPr>
              <a:t>Tính chất của phép nhân</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24" name="Rectangle 23"/>
          <p:cNvSpPr/>
          <p:nvPr/>
        </p:nvSpPr>
        <p:spPr>
          <a:xfrm>
            <a:off x="521531" y="3201502"/>
            <a:ext cx="4445390" cy="1862048"/>
          </a:xfrm>
          <a:prstGeom prst="rect">
            <a:avLst/>
          </a:prstGeom>
        </p:spPr>
        <p:txBody>
          <a:bodyPr wrap="square">
            <a:spAutoFit/>
          </a:bodyPr>
          <a:lstStyle/>
          <a:p>
            <a:pPr algn="just">
              <a:lnSpc>
                <a:spcPct val="115000"/>
              </a:lnSpc>
              <a:spcAft>
                <a:spcPts val="0"/>
              </a:spcAft>
            </a:pP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Phép</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smtClean="0">
                <a:solidFill>
                  <a:srgbClr val="FFFF00"/>
                </a:solidFill>
                <a:latin typeface="Times New Roman" panose="02020603050405020304" pitchFamily="18" charset="0"/>
                <a:ea typeface="Times New Roman" panose="02020603050405020304" pitchFamily="18" charset="0"/>
              </a:rPr>
              <a:t>nhân</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số</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tự</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nhiên</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có</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các</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tính</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chất</a:t>
            </a:r>
            <a:r>
              <a:rPr lang="en-US" sz="2000" dirty="0">
                <a:solidFill>
                  <a:srgbClr val="FFFF00"/>
                </a:solidFill>
                <a:latin typeface="Times New Roman" panose="02020603050405020304" pitchFamily="18" charset="0"/>
                <a:ea typeface="Times New Roman" panose="02020603050405020304" pitchFamily="18" charset="0"/>
              </a:rPr>
              <a:t>:</a:t>
            </a:r>
          </a:p>
          <a:p>
            <a:pPr algn="just">
              <a:lnSpc>
                <a:spcPct val="115000"/>
              </a:lnSpc>
              <a:spcAft>
                <a:spcPts val="0"/>
              </a:spcAft>
            </a:pPr>
            <a:r>
              <a:rPr lang="en-US" sz="2000" dirty="0">
                <a:solidFill>
                  <a:srgbClr val="FFFF00"/>
                </a:solidFill>
                <a:latin typeface="Times New Roman" panose="02020603050405020304" pitchFamily="18" charset="0"/>
                <a:ea typeface="Times New Roman" panose="02020603050405020304" pitchFamily="18" charset="0"/>
              </a:rPr>
              <a:t>  + </a:t>
            </a:r>
            <a:r>
              <a:rPr lang="en-US" sz="2000" dirty="0" err="1" smtClean="0">
                <a:solidFill>
                  <a:srgbClr val="FFFF00"/>
                </a:solidFill>
                <a:latin typeface="Times New Roman" panose="02020603050405020304" pitchFamily="18" charset="0"/>
                <a:ea typeface="Times New Roman" panose="02020603050405020304" pitchFamily="18" charset="0"/>
              </a:rPr>
              <a:t>Giao</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hoán</a:t>
            </a:r>
            <a:r>
              <a:rPr lang="en-US" sz="2000" dirty="0">
                <a:solidFill>
                  <a:srgbClr val="FFFF00"/>
                </a:solidFill>
                <a:latin typeface="Times New Roman" panose="02020603050405020304" pitchFamily="18" charset="0"/>
                <a:ea typeface="Times New Roman" panose="02020603050405020304" pitchFamily="18" charset="0"/>
              </a:rPr>
              <a:t>: a </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a:solidFill>
                  <a:srgbClr val="FFFF00"/>
                </a:solidFill>
                <a:latin typeface="Times New Roman" panose="02020603050405020304" pitchFamily="18" charset="0"/>
                <a:ea typeface="Times New Roman" panose="02020603050405020304" pitchFamily="18" charset="0"/>
              </a:rPr>
              <a:t>b = b </a:t>
            </a:r>
            <a:r>
              <a:rPr lang="en-US" sz="2000" dirty="0" smtClean="0">
                <a:solidFill>
                  <a:srgbClr val="FFFF00"/>
                </a:solidFill>
                <a:latin typeface="Times New Roman" panose="02020603050405020304" pitchFamily="18" charset="0"/>
                <a:ea typeface="Times New Roman" panose="02020603050405020304" pitchFamily="18" charset="0"/>
              </a:rPr>
              <a:t>. a</a:t>
            </a:r>
            <a:endParaRPr lang="en-US" sz="2000" dirty="0">
              <a:solidFill>
                <a:srgbClr val="FFFF00"/>
              </a:solidFill>
              <a:latin typeface="Times New Roman" panose="02020603050405020304" pitchFamily="18" charset="0"/>
              <a:ea typeface="Times New Roman" panose="02020603050405020304" pitchFamily="18" charset="0"/>
            </a:endParaRPr>
          </a:p>
          <a:p>
            <a:pPr algn="just">
              <a:lnSpc>
                <a:spcPct val="115000"/>
              </a:lnSpc>
              <a:spcAft>
                <a:spcPts val="0"/>
              </a:spcAft>
            </a:pPr>
            <a:r>
              <a:rPr lang="en-US" sz="2000" dirty="0">
                <a:solidFill>
                  <a:srgbClr val="FFFF00"/>
                </a:solidFill>
                <a:latin typeface="Times New Roman" panose="02020603050405020304" pitchFamily="18" charset="0"/>
                <a:ea typeface="Times New Roman" panose="02020603050405020304" pitchFamily="18" charset="0"/>
              </a:rPr>
              <a:t>  + </a:t>
            </a:r>
            <a:r>
              <a:rPr lang="en-US" sz="2000" dirty="0" err="1" smtClean="0">
                <a:solidFill>
                  <a:srgbClr val="FFFF00"/>
                </a:solidFill>
                <a:latin typeface="Times New Roman" panose="02020603050405020304" pitchFamily="18" charset="0"/>
                <a:ea typeface="Times New Roman" panose="02020603050405020304" pitchFamily="18" charset="0"/>
              </a:rPr>
              <a:t>Kết</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hợp</a:t>
            </a:r>
            <a:r>
              <a:rPr lang="en-US" sz="2000" dirty="0">
                <a:solidFill>
                  <a:srgbClr val="FFFF00"/>
                </a:solidFill>
                <a:latin typeface="Times New Roman" panose="02020603050405020304" pitchFamily="18" charset="0"/>
                <a:ea typeface="Times New Roman" panose="02020603050405020304" pitchFamily="18" charset="0"/>
              </a:rPr>
              <a:t>: (a </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a:solidFill>
                  <a:srgbClr val="FFFF00"/>
                </a:solidFill>
                <a:latin typeface="Times New Roman" panose="02020603050405020304" pitchFamily="18" charset="0"/>
                <a:ea typeface="Times New Roman" panose="02020603050405020304" pitchFamily="18" charset="0"/>
              </a:rPr>
              <a:t>b) </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a:solidFill>
                  <a:srgbClr val="FFFF00"/>
                </a:solidFill>
                <a:latin typeface="Times New Roman" panose="02020603050405020304" pitchFamily="18" charset="0"/>
                <a:ea typeface="Times New Roman" panose="02020603050405020304" pitchFamily="18" charset="0"/>
              </a:rPr>
              <a:t>c = a </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a:solidFill>
                  <a:srgbClr val="FFFF00"/>
                </a:solidFill>
                <a:latin typeface="Times New Roman" panose="02020603050405020304" pitchFamily="18" charset="0"/>
                <a:ea typeface="Times New Roman" panose="02020603050405020304" pitchFamily="18" charset="0"/>
              </a:rPr>
              <a:t>(b </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a:solidFill>
                  <a:srgbClr val="FFFF00"/>
                </a:solidFill>
                <a:latin typeface="Times New Roman" panose="02020603050405020304" pitchFamily="18" charset="0"/>
                <a:ea typeface="Times New Roman" panose="02020603050405020304" pitchFamily="18" charset="0"/>
              </a:rPr>
              <a:t>c</a:t>
            </a:r>
            <a:r>
              <a:rPr lang="en-US" sz="2000" dirty="0" smtClean="0">
                <a:solidFill>
                  <a:srgbClr val="FFFF00"/>
                </a:solidFill>
                <a:latin typeface="Times New Roman" panose="02020603050405020304" pitchFamily="18" charset="0"/>
                <a:ea typeface="Times New Roman" panose="02020603050405020304" pitchFamily="18" charset="0"/>
              </a:rPr>
              <a:t>)</a:t>
            </a:r>
          </a:p>
          <a:p>
            <a:pPr algn="just">
              <a:lnSpc>
                <a:spcPct val="115000"/>
              </a:lnSpc>
              <a:spcAft>
                <a:spcPts val="0"/>
              </a:spcAft>
            </a:pPr>
            <a:r>
              <a:rPr lang="en-US" sz="2000" dirty="0">
                <a:solidFill>
                  <a:srgbClr val="FFFF00"/>
                </a:solidFill>
                <a:effectLst/>
                <a:latin typeface="Times New Roman" panose="02020603050405020304" pitchFamily="18" charset="0"/>
                <a:ea typeface="Times New Roman" panose="02020603050405020304" pitchFamily="18" charset="0"/>
              </a:rPr>
              <a:t> </a:t>
            </a:r>
            <a:r>
              <a:rPr lang="en-US" sz="2000" dirty="0" smtClean="0">
                <a:solidFill>
                  <a:srgbClr val="FFFF00"/>
                </a:solidFill>
                <a:effectLst/>
                <a:latin typeface="Times New Roman" panose="02020603050405020304" pitchFamily="18" charset="0"/>
                <a:ea typeface="Times New Roman" panose="02020603050405020304" pitchFamily="18" charset="0"/>
              </a:rPr>
              <a:t> + </a:t>
            </a:r>
            <a:r>
              <a:rPr lang="en-US" sz="2000" dirty="0" err="1" smtClean="0">
                <a:solidFill>
                  <a:srgbClr val="FFFF00"/>
                </a:solidFill>
                <a:effectLst/>
                <a:latin typeface="Times New Roman" panose="02020603050405020304" pitchFamily="18" charset="0"/>
                <a:ea typeface="Times New Roman" panose="02020603050405020304" pitchFamily="18" charset="0"/>
              </a:rPr>
              <a:t>Phân</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phối</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của</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phép</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nhân</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đối</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với</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phép</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cộng</a:t>
            </a:r>
            <a:r>
              <a:rPr lang="en-US" sz="2000" dirty="0" smtClean="0">
                <a:solidFill>
                  <a:srgbClr val="FFFF00"/>
                </a:solidFill>
                <a:effectLst/>
                <a:latin typeface="Times New Roman" panose="02020603050405020304" pitchFamily="18" charset="0"/>
                <a:ea typeface="Times New Roman" panose="02020603050405020304" pitchFamily="18" charset="0"/>
              </a:rPr>
              <a:t>: a(b + c) = ab + ac</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25" name="TextBox 24"/>
          <p:cNvSpPr txBox="1"/>
          <p:nvPr/>
        </p:nvSpPr>
        <p:spPr>
          <a:xfrm>
            <a:off x="5345723" y="1448973"/>
            <a:ext cx="6414868" cy="461665"/>
          </a:xfrm>
          <a:prstGeom prst="rect">
            <a:avLst/>
          </a:prstGeom>
          <a:noFill/>
        </p:spPr>
        <p:txBody>
          <a:bodyPr wrap="square" rtlCol="0">
            <a:spAutoFit/>
          </a:bodyPr>
          <a:lstStyle/>
          <a:p>
            <a:r>
              <a:rPr lang="en-US" sz="2400" b="1" i="1" dirty="0" err="1" smtClean="0">
                <a:solidFill>
                  <a:srgbClr val="FF0000"/>
                </a:solidFill>
                <a:latin typeface="Times New Roman" panose="02020603050405020304" pitchFamily="18" charset="0"/>
                <a:cs typeface="Times New Roman" panose="02020603050405020304" pitchFamily="18" charset="0"/>
              </a:rPr>
              <a:t>Chú</a:t>
            </a:r>
            <a:r>
              <a:rPr lang="en-US" sz="2400" b="1" i="1" dirty="0" smtClean="0">
                <a:solidFill>
                  <a:srgbClr val="FF0000"/>
                </a:solidFill>
                <a:latin typeface="Times New Roman" panose="02020603050405020304" pitchFamily="18" charset="0"/>
                <a:cs typeface="Times New Roman" panose="02020603050405020304" pitchFamily="18" charset="0"/>
              </a:rPr>
              <a:t> ý</a:t>
            </a:r>
          </a:p>
        </p:txBody>
      </p:sp>
      <p:sp>
        <p:nvSpPr>
          <p:cNvPr id="26" name="TextBox 25"/>
          <p:cNvSpPr txBox="1"/>
          <p:nvPr/>
        </p:nvSpPr>
        <p:spPr>
          <a:xfrm>
            <a:off x="5289453" y="2314483"/>
            <a:ext cx="6133514" cy="400110"/>
          </a:xfrm>
          <a:prstGeom prst="rect">
            <a:avLst/>
          </a:prstGeom>
          <a:noFill/>
        </p:spPr>
        <p:txBody>
          <a:bodyPr wrap="square" rtlCol="0">
            <a:spAutoFit/>
          </a:bodyPr>
          <a:lstStyle/>
          <a:p>
            <a:pPr marL="285750" indent="-285750">
              <a:buFontTx/>
              <a:buChar char="-"/>
            </a:pPr>
            <a:r>
              <a:rPr lang="en-US" sz="2000" dirty="0">
                <a:solidFill>
                  <a:schemeClr val="bg1"/>
                </a:solidFill>
                <a:latin typeface="Times New Roman" panose="02020603050405020304" pitchFamily="18" charset="0"/>
                <a:cs typeface="Times New Roman" panose="02020603050405020304" pitchFamily="18" charset="0"/>
              </a:rPr>
              <a:t>a </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a:solidFill>
                  <a:schemeClr val="bg1"/>
                </a:solidFill>
                <a:latin typeface="Times New Roman" panose="02020603050405020304" pitchFamily="18" charset="0"/>
                <a:cs typeface="Times New Roman" panose="02020603050405020304" pitchFamily="18" charset="0"/>
              </a:rPr>
              <a:t>0 = 0 </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a:solidFill>
                  <a:schemeClr val="bg1"/>
                </a:solidFill>
                <a:latin typeface="Times New Roman" panose="02020603050405020304" pitchFamily="18" charset="0"/>
                <a:cs typeface="Times New Roman" panose="02020603050405020304" pitchFamily="18" charset="0"/>
              </a:rPr>
              <a:t>a = </a:t>
            </a:r>
            <a:r>
              <a:rPr lang="en-US" sz="2000" dirty="0" smtClean="0">
                <a:solidFill>
                  <a:schemeClr val="bg1"/>
                </a:solidFill>
                <a:latin typeface="Times New Roman" panose="02020603050405020304" pitchFamily="18" charset="0"/>
                <a:cs typeface="Times New Roman" panose="02020603050405020304" pitchFamily="18" charset="0"/>
              </a:rPr>
              <a:t>0</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5289450" y="2705744"/>
            <a:ext cx="6256555" cy="707886"/>
          </a:xfrm>
          <a:prstGeom prst="rect">
            <a:avLst/>
          </a:prstGeom>
          <a:noFill/>
        </p:spPr>
        <p:txBody>
          <a:bodyPr wrap="square" rtlCol="0">
            <a:spAutoFit/>
          </a:bodyPr>
          <a:lstStyle/>
          <a:p>
            <a:pPr marL="285750" indent="-285750">
              <a:buFontTx/>
              <a:buChar char="-"/>
            </a:pPr>
            <a:r>
              <a:rPr lang="en-US" sz="2000" dirty="0" err="1" smtClean="0">
                <a:solidFill>
                  <a:schemeClr val="bg1"/>
                </a:solidFill>
                <a:latin typeface="Times New Roman" panose="02020603050405020304" pitchFamily="18" charset="0"/>
                <a:cs typeface="Times New Roman" panose="02020603050405020304" pitchFamily="18" charset="0"/>
              </a:rPr>
              <a:t>Tích</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a:solidFill>
                  <a:schemeClr val="bg1"/>
                </a:solidFill>
                <a:latin typeface="Times New Roman" panose="02020603050405020304" pitchFamily="18" charset="0"/>
                <a:cs typeface="Times New Roman" panose="02020603050405020304" pitchFamily="18" charset="0"/>
              </a:rPr>
              <a:t>(a </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a:solidFill>
                  <a:schemeClr val="bg1"/>
                </a:solidFill>
                <a:latin typeface="Times New Roman" panose="02020603050405020304" pitchFamily="18" charset="0"/>
                <a:cs typeface="Times New Roman" panose="02020603050405020304" pitchFamily="18" charset="0"/>
              </a:rPr>
              <a:t>b) </a:t>
            </a:r>
            <a:r>
              <a:rPr lang="en-US" sz="2000" dirty="0" smtClean="0">
                <a:solidFill>
                  <a:schemeClr val="bg1"/>
                </a:solidFill>
                <a:latin typeface="Times New Roman" panose="02020603050405020304" pitchFamily="18" charset="0"/>
                <a:cs typeface="Times New Roman" panose="02020603050405020304" pitchFamily="18" charset="0"/>
              </a:rPr>
              <a:t>. c hay a . (b . c) </a:t>
            </a:r>
            <a:r>
              <a:rPr lang="en-US" sz="2000" dirty="0" err="1" smtClean="0">
                <a:solidFill>
                  <a:schemeClr val="bg1"/>
                </a:solidFill>
                <a:latin typeface="Times New Roman" panose="02020603050405020304" pitchFamily="18" charset="0"/>
                <a:cs typeface="Times New Roman" panose="02020603050405020304" pitchFamily="18" charset="0"/>
              </a:rPr>
              <a:t>gọi</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là</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tích</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của</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ba</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số</a:t>
            </a:r>
            <a:r>
              <a:rPr lang="en-US" sz="2000" dirty="0" smtClean="0">
                <a:solidFill>
                  <a:schemeClr val="bg1"/>
                </a:solidFill>
                <a:latin typeface="Times New Roman" panose="02020603050405020304" pitchFamily="18" charset="0"/>
                <a:cs typeface="Times New Roman" panose="02020603050405020304" pitchFamily="18" charset="0"/>
              </a:rPr>
              <a:t>  a, b, c </a:t>
            </a:r>
            <a:r>
              <a:rPr lang="en-US" sz="2000" dirty="0" err="1" smtClean="0">
                <a:solidFill>
                  <a:schemeClr val="bg1"/>
                </a:solidFill>
                <a:latin typeface="Times New Roman" panose="02020603050405020304" pitchFamily="18" charset="0"/>
                <a:cs typeface="Times New Roman" panose="02020603050405020304" pitchFamily="18" charset="0"/>
              </a:rPr>
              <a:t>và</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viết</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gọn</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là</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abc</a:t>
            </a:r>
            <a:r>
              <a:rPr lang="en-US" sz="2000" dirty="0" smtClean="0">
                <a:solidFill>
                  <a:schemeClr val="bg1"/>
                </a:solidFill>
                <a:latin typeface="Times New Roman" panose="02020603050405020304" pitchFamily="18" charset="0"/>
                <a:cs typeface="Times New Roman" panose="02020603050405020304" pitchFamily="18" charset="0"/>
              </a:rPr>
              <a:t> </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5289451" y="1972105"/>
            <a:ext cx="5328507" cy="400110"/>
          </a:xfrm>
          <a:prstGeom prst="rect">
            <a:avLst/>
          </a:prstGeom>
          <a:noFill/>
        </p:spPr>
        <p:txBody>
          <a:bodyPr wrap="square" rtlCol="0">
            <a:spAutoFit/>
          </a:bodyPr>
          <a:lstStyle/>
          <a:p>
            <a:r>
              <a:rPr lang="en-US" sz="2000" dirty="0" smtClean="0">
                <a:solidFill>
                  <a:schemeClr val="bg1"/>
                </a:solidFill>
                <a:latin typeface="Times New Roman" panose="02020603050405020304" pitchFamily="18" charset="0"/>
                <a:cs typeface="Times New Roman" panose="02020603050405020304" pitchFamily="18" charset="0"/>
              </a:rPr>
              <a:t>-   a . 1 = 1 . a = a</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6" name="Date Placeholder 5"/>
          <p:cNvSpPr>
            <a:spLocks noGrp="1"/>
          </p:cNvSpPr>
          <p:nvPr>
            <p:ph type="dt" sz="half" idx="10"/>
          </p:nvPr>
        </p:nvSpPr>
        <p:spPr>
          <a:xfrm>
            <a:off x="838200" y="6356350"/>
            <a:ext cx="1131278" cy="365125"/>
          </a:xfrm>
        </p:spPr>
        <p:txBody>
          <a:bodyPr/>
          <a:lstStyle/>
          <a:p>
            <a:fld id="{BD16FF5B-55B7-4959-B2CC-F3D0D8090996}" type="datetime10">
              <a:rPr lang="en-US" sz="2000" smtClean="0">
                <a:solidFill>
                  <a:srgbClr val="FF0000"/>
                </a:solidFill>
              </a:rPr>
              <a:t>08:21</a:t>
            </a:fld>
            <a:endParaRPr lang="en-US" sz="2000">
              <a:solidFill>
                <a:srgbClr val="FF0000"/>
              </a:solidFill>
            </a:endParaRPr>
          </a:p>
        </p:txBody>
      </p:sp>
    </p:spTree>
    <p:extLst>
      <p:ext uri="{BB962C8B-B14F-4D97-AF65-F5344CB8AC3E}">
        <p14:creationId xmlns:p14="http://schemas.microsoft.com/office/powerpoint/2010/main" val="45303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fill="hold"/>
                                        <p:tgtEl>
                                          <p:spTgt spid="27"/>
                                        </p:tgtEl>
                                        <p:attrNameLst>
                                          <p:attrName>ppt_x</p:attrName>
                                        </p:attrNameLst>
                                      </p:cBhvr>
                                      <p:tavLst>
                                        <p:tav tm="0">
                                          <p:val>
                                            <p:strVal val="#ppt_x"/>
                                          </p:val>
                                        </p:tav>
                                        <p:tav tm="100000">
                                          <p:val>
                                            <p:strVal val="#ppt_x"/>
                                          </p:val>
                                        </p:tav>
                                      </p:tavLst>
                                    </p:anim>
                                    <p:anim calcmode="lin" valueType="num">
                                      <p:cBhvr additive="base">
                                        <p:cTn id="39"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a:xfrm>
            <a:off x="374685" y="241207"/>
            <a:ext cx="11611448" cy="658642"/>
          </a:xfrm>
          <a:prstGeom prst="rect">
            <a:avLst/>
          </a:prstGeom>
        </p:spPr>
        <p:txBody>
          <a:bodyPr wrap="none">
            <a:spAutoFit/>
          </a:bodyPr>
          <a:lstStyle/>
          <a:p>
            <a:pPr algn="ctr">
              <a:lnSpc>
                <a:spcPct val="115000"/>
              </a:lnSpc>
              <a:spcAft>
                <a:spcPts val="0"/>
              </a:spcAft>
              <a:tabLst>
                <a:tab pos="355600" algn="l"/>
                <a:tab pos="2133600" algn="l"/>
                <a:tab pos="2400300" algn="l"/>
                <a:tab pos="2933700" algn="l"/>
              </a:tabLst>
            </a:pPr>
            <a:r>
              <a:rPr lang="nl-NL" sz="3200" b="1" dirty="0" smtClean="0">
                <a:solidFill>
                  <a:schemeClr val="bg1"/>
                </a:solidFill>
                <a:effectLst/>
                <a:latin typeface="Times New Roman" panose="02020603050405020304" pitchFamily="18" charset="0"/>
                <a:ea typeface="Times New Roman" panose="02020603050405020304" pitchFamily="18" charset="0"/>
              </a:rPr>
              <a:t>§5. PHÉP NHÂN VÀ PHÉP CHIA CÁC SỐ TỰ NHIÊN (Tiết 1)</a:t>
            </a:r>
            <a:endParaRPr lang="en-US" sz="3200" dirty="0">
              <a:solidFill>
                <a:schemeClr val="bg1"/>
              </a:solidFill>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a:off x="4951828" y="1209822"/>
            <a:ext cx="0" cy="509250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6437" y="899849"/>
            <a:ext cx="4220307" cy="461665"/>
          </a:xfrm>
          <a:prstGeom prst="rect">
            <a:avLst/>
          </a:prstGeom>
          <a:noFill/>
        </p:spPr>
        <p:txBody>
          <a:bodyPr wrap="square" rtlCol="0">
            <a:spAutoFit/>
          </a:bodyPr>
          <a:lstStyle/>
          <a:p>
            <a:r>
              <a:rPr lang="en-US" sz="2400" b="1" dirty="0" smtClean="0">
                <a:solidFill>
                  <a:srgbClr val="FFFF00"/>
                </a:solidFill>
                <a:latin typeface="Times New Roman" panose="02020603050405020304" pitchFamily="18" charset="0"/>
                <a:cs typeface="Times New Roman" panose="02020603050405020304" pitchFamily="18" charset="0"/>
              </a:rPr>
              <a:t>I. </a:t>
            </a:r>
            <a:r>
              <a:rPr lang="en-US" sz="2400" b="1" dirty="0" err="1" smtClean="0">
                <a:solidFill>
                  <a:srgbClr val="FFFF00"/>
                </a:solidFill>
                <a:latin typeface="Times New Roman" panose="02020603050405020304" pitchFamily="18" charset="0"/>
                <a:cs typeface="Times New Roman" panose="02020603050405020304" pitchFamily="18" charset="0"/>
              </a:rPr>
              <a:t>Phép</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nhân</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số</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tự</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nhiên</a:t>
            </a:r>
            <a:endParaRPr lang="en-US" sz="2400" b="1" dirty="0">
              <a:solidFill>
                <a:srgbClr val="FFFF00"/>
              </a:solidFill>
              <a:latin typeface="Times New Roman" panose="02020603050405020304" pitchFamily="18" charset="0"/>
              <a:cs typeface="Times New Roman" panose="02020603050405020304" pitchFamily="18" charset="0"/>
            </a:endParaRPr>
          </a:p>
        </p:txBody>
      </p:sp>
      <p:grpSp>
        <p:nvGrpSpPr>
          <p:cNvPr id="3" name="Group 2"/>
          <p:cNvGrpSpPr/>
          <p:nvPr/>
        </p:nvGrpSpPr>
        <p:grpSpPr>
          <a:xfrm>
            <a:off x="724806" y="1288131"/>
            <a:ext cx="3736547" cy="1110432"/>
            <a:chOff x="724806" y="1288131"/>
            <a:chExt cx="3736547" cy="1110432"/>
          </a:xfrm>
        </p:grpSpPr>
        <p:grpSp>
          <p:nvGrpSpPr>
            <p:cNvPr id="11" name="Group 10"/>
            <p:cNvGrpSpPr/>
            <p:nvPr/>
          </p:nvGrpSpPr>
          <p:grpSpPr>
            <a:xfrm>
              <a:off x="724806" y="1288131"/>
              <a:ext cx="3736547" cy="1110432"/>
              <a:chOff x="724806" y="2047781"/>
              <a:chExt cx="3736547" cy="1110432"/>
            </a:xfrm>
          </p:grpSpPr>
          <p:sp>
            <p:nvSpPr>
              <p:cNvPr id="12" name="Rounded Rectangle 11"/>
              <p:cNvSpPr/>
              <p:nvPr/>
            </p:nvSpPr>
            <p:spPr>
              <a:xfrm>
                <a:off x="724806" y="2047781"/>
                <a:ext cx="3736547" cy="1110432"/>
              </a:xfrm>
              <a:prstGeom prst="roundRect">
                <a:avLst/>
              </a:prstGeom>
              <a:solidFill>
                <a:schemeClr val="tx1">
                  <a:lumMod val="50000"/>
                  <a:lumOff val="5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195754" y="2065091"/>
                <a:ext cx="2996418" cy="400110"/>
              </a:xfrm>
              <a:prstGeom prst="rect">
                <a:avLst/>
              </a:prstGeom>
              <a:noFill/>
            </p:spPr>
            <p:txBody>
              <a:bodyPr wrap="square" rtlCol="0">
                <a:spAutoFit/>
              </a:bodyPr>
              <a:lstStyle/>
              <a:p>
                <a:r>
                  <a:rPr lang="en-US" sz="2000" dirty="0" smtClean="0">
                    <a:solidFill>
                      <a:srgbClr val="FFC000"/>
                    </a:solidFill>
                    <a:latin typeface="Times New Roman" panose="02020603050405020304" pitchFamily="18" charset="0"/>
                    <a:cs typeface="Times New Roman" panose="02020603050405020304" pitchFamily="18" charset="0"/>
                  </a:rPr>
                  <a:t>a       x        b       =      c</a:t>
                </a:r>
                <a:endParaRPr lang="en-US" sz="2000" dirty="0">
                  <a:solidFill>
                    <a:srgbClr val="FFC000"/>
                  </a:solidFill>
                  <a:latin typeface="Times New Roman" panose="02020603050405020304" pitchFamily="18" charset="0"/>
                  <a:cs typeface="Times New Roman" panose="02020603050405020304" pitchFamily="18" charset="0"/>
                </a:endParaRPr>
              </a:p>
            </p:txBody>
          </p:sp>
        </p:grpSp>
        <p:grpSp>
          <p:nvGrpSpPr>
            <p:cNvPr id="14" name="Group 13"/>
            <p:cNvGrpSpPr/>
            <p:nvPr/>
          </p:nvGrpSpPr>
          <p:grpSpPr>
            <a:xfrm>
              <a:off x="844176" y="1677415"/>
              <a:ext cx="1125302" cy="678110"/>
              <a:chOff x="844176" y="2437065"/>
              <a:chExt cx="1125302" cy="678110"/>
            </a:xfrm>
          </p:grpSpPr>
          <p:sp>
            <p:nvSpPr>
              <p:cNvPr id="15" name="TextBox 14"/>
              <p:cNvSpPr txBox="1"/>
              <p:nvPr/>
            </p:nvSpPr>
            <p:spPr>
              <a:xfrm>
                <a:off x="844176" y="2715065"/>
                <a:ext cx="1125302"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sz="2000" dirty="0" smtClean="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16" name="Straight Arrow Connector 15"/>
              <p:cNvCxnSpPr/>
              <p:nvPr/>
            </p:nvCxnSpPr>
            <p:spPr>
              <a:xfrm flipV="1">
                <a:off x="1336429" y="2437065"/>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2039873" y="1663347"/>
              <a:ext cx="1125302" cy="681773"/>
              <a:chOff x="2039873" y="2422997"/>
              <a:chExt cx="1125302" cy="681773"/>
            </a:xfrm>
          </p:grpSpPr>
          <p:sp>
            <p:nvSpPr>
              <p:cNvPr id="18" name="TextBox 17"/>
              <p:cNvSpPr txBox="1"/>
              <p:nvPr/>
            </p:nvSpPr>
            <p:spPr>
              <a:xfrm>
                <a:off x="2039873" y="2704660"/>
                <a:ext cx="1125302"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sz="2000" dirty="0" smtClean="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19" name="Straight Arrow Connector 18"/>
              <p:cNvCxnSpPr/>
              <p:nvPr/>
            </p:nvCxnSpPr>
            <p:spPr>
              <a:xfrm flipV="1">
                <a:off x="2532185" y="2422997"/>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3282424" y="1635211"/>
              <a:ext cx="909748" cy="696574"/>
              <a:chOff x="3282424" y="2394861"/>
              <a:chExt cx="909748" cy="696574"/>
            </a:xfrm>
          </p:grpSpPr>
          <p:sp>
            <p:nvSpPr>
              <p:cNvPr id="21" name="TextBox 20"/>
              <p:cNvSpPr txBox="1"/>
              <p:nvPr/>
            </p:nvSpPr>
            <p:spPr>
              <a:xfrm>
                <a:off x="3282424" y="2691325"/>
                <a:ext cx="909748"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Tích</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22" name="Straight Arrow Connector 21"/>
              <p:cNvCxnSpPr/>
              <p:nvPr/>
            </p:nvCxnSpPr>
            <p:spPr>
              <a:xfrm flipV="1">
                <a:off x="3643532" y="2394861"/>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 name="Rectangle 1"/>
          <p:cNvSpPr/>
          <p:nvPr/>
        </p:nvSpPr>
        <p:spPr>
          <a:xfrm>
            <a:off x="521531" y="2340207"/>
            <a:ext cx="3486852" cy="446276"/>
          </a:xfrm>
          <a:prstGeom prst="rect">
            <a:avLst/>
          </a:prstGeom>
        </p:spPr>
        <p:txBody>
          <a:bodyPr wrap="none">
            <a:spAutoFit/>
          </a:bodyPr>
          <a:lstStyle/>
          <a:p>
            <a:pPr algn="just">
              <a:lnSpc>
                <a:spcPct val="115000"/>
              </a:lnSpc>
              <a:spcAft>
                <a:spcPts val="0"/>
              </a:spcAft>
              <a:tabLst>
                <a:tab pos="4552315" algn="l"/>
              </a:tabLst>
            </a:pPr>
            <a:r>
              <a:rPr lang="nl-NL" sz="2000" b="1" u="sng" dirty="0" smtClean="0">
                <a:solidFill>
                  <a:srgbClr val="FFFF00"/>
                </a:solidFill>
                <a:effectLst/>
                <a:latin typeface="Times New Roman" panose="02020603050405020304" pitchFamily="18" charset="0"/>
                <a:ea typeface="Times New Roman" panose="02020603050405020304" pitchFamily="18" charset="0"/>
              </a:rPr>
              <a:t>1. Nhân hai số có nhiều chữ số</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23" name="Rectangle 22"/>
          <p:cNvSpPr/>
          <p:nvPr/>
        </p:nvSpPr>
        <p:spPr>
          <a:xfrm>
            <a:off x="542047" y="2750722"/>
            <a:ext cx="3172856" cy="446276"/>
          </a:xfrm>
          <a:prstGeom prst="rect">
            <a:avLst/>
          </a:prstGeom>
        </p:spPr>
        <p:txBody>
          <a:bodyPr wrap="none">
            <a:spAutoFit/>
          </a:bodyPr>
          <a:lstStyle/>
          <a:p>
            <a:pPr algn="just">
              <a:lnSpc>
                <a:spcPct val="115000"/>
              </a:lnSpc>
              <a:spcAft>
                <a:spcPts val="0"/>
              </a:spcAft>
              <a:tabLst>
                <a:tab pos="4552315" algn="l"/>
              </a:tabLst>
            </a:pPr>
            <a:r>
              <a:rPr lang="nl-NL" sz="2000" b="1" u="sng" dirty="0">
                <a:solidFill>
                  <a:srgbClr val="FFFF00"/>
                </a:solidFill>
                <a:latin typeface="Times New Roman" panose="02020603050405020304" pitchFamily="18" charset="0"/>
                <a:ea typeface="Times New Roman" panose="02020603050405020304" pitchFamily="18" charset="0"/>
              </a:rPr>
              <a:t>2</a:t>
            </a:r>
            <a:r>
              <a:rPr lang="nl-NL" sz="2000" b="1" u="sng" dirty="0" smtClean="0">
                <a:solidFill>
                  <a:srgbClr val="FFFF00"/>
                </a:solidFill>
                <a:effectLst/>
                <a:latin typeface="Times New Roman" panose="02020603050405020304" pitchFamily="18" charset="0"/>
                <a:ea typeface="Times New Roman" panose="02020603050405020304" pitchFamily="18" charset="0"/>
              </a:rPr>
              <a:t>. </a:t>
            </a:r>
            <a:r>
              <a:rPr lang="nl-NL" sz="2000" b="1" u="sng" dirty="0" smtClean="0">
                <a:solidFill>
                  <a:srgbClr val="FFFF00"/>
                </a:solidFill>
                <a:latin typeface="Times New Roman" panose="02020603050405020304" pitchFamily="18" charset="0"/>
                <a:ea typeface="Times New Roman" panose="02020603050405020304" pitchFamily="18" charset="0"/>
              </a:rPr>
              <a:t>Tính chất của phép nhân</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24" name="Rectangle 23"/>
          <p:cNvSpPr/>
          <p:nvPr/>
        </p:nvSpPr>
        <p:spPr>
          <a:xfrm>
            <a:off x="521531" y="3201502"/>
            <a:ext cx="4445390" cy="1862048"/>
          </a:xfrm>
          <a:prstGeom prst="rect">
            <a:avLst/>
          </a:prstGeom>
        </p:spPr>
        <p:txBody>
          <a:bodyPr wrap="square">
            <a:spAutoFit/>
          </a:bodyPr>
          <a:lstStyle/>
          <a:p>
            <a:pPr algn="just">
              <a:lnSpc>
                <a:spcPct val="115000"/>
              </a:lnSpc>
              <a:spcAft>
                <a:spcPts val="0"/>
              </a:spcAft>
            </a:pP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Phép</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smtClean="0">
                <a:solidFill>
                  <a:srgbClr val="FFFF00"/>
                </a:solidFill>
                <a:latin typeface="Times New Roman" panose="02020603050405020304" pitchFamily="18" charset="0"/>
                <a:ea typeface="Times New Roman" panose="02020603050405020304" pitchFamily="18" charset="0"/>
              </a:rPr>
              <a:t>nhân</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số</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tự</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nhiên</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có</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các</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tính</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chất</a:t>
            </a:r>
            <a:r>
              <a:rPr lang="en-US" sz="2000" dirty="0">
                <a:solidFill>
                  <a:srgbClr val="FFFF00"/>
                </a:solidFill>
                <a:latin typeface="Times New Roman" panose="02020603050405020304" pitchFamily="18" charset="0"/>
                <a:ea typeface="Times New Roman" panose="02020603050405020304" pitchFamily="18" charset="0"/>
              </a:rPr>
              <a:t>:</a:t>
            </a:r>
          </a:p>
          <a:p>
            <a:pPr algn="just">
              <a:lnSpc>
                <a:spcPct val="115000"/>
              </a:lnSpc>
              <a:spcAft>
                <a:spcPts val="0"/>
              </a:spcAft>
            </a:pPr>
            <a:r>
              <a:rPr lang="en-US" sz="2000" dirty="0">
                <a:solidFill>
                  <a:srgbClr val="FFFF00"/>
                </a:solidFill>
                <a:latin typeface="Times New Roman" panose="02020603050405020304" pitchFamily="18" charset="0"/>
                <a:ea typeface="Times New Roman" panose="02020603050405020304" pitchFamily="18" charset="0"/>
              </a:rPr>
              <a:t>  + </a:t>
            </a:r>
            <a:r>
              <a:rPr lang="en-US" sz="2000" dirty="0" err="1" smtClean="0">
                <a:solidFill>
                  <a:srgbClr val="FFFF00"/>
                </a:solidFill>
                <a:latin typeface="Times New Roman" panose="02020603050405020304" pitchFamily="18" charset="0"/>
                <a:ea typeface="Times New Roman" panose="02020603050405020304" pitchFamily="18" charset="0"/>
              </a:rPr>
              <a:t>Giao</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hoán</a:t>
            </a:r>
            <a:r>
              <a:rPr lang="en-US" sz="2000" dirty="0">
                <a:solidFill>
                  <a:srgbClr val="FFFF00"/>
                </a:solidFill>
                <a:latin typeface="Times New Roman" panose="02020603050405020304" pitchFamily="18" charset="0"/>
                <a:ea typeface="Times New Roman" panose="02020603050405020304" pitchFamily="18" charset="0"/>
              </a:rPr>
              <a:t>: a </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a:solidFill>
                  <a:srgbClr val="FFFF00"/>
                </a:solidFill>
                <a:latin typeface="Times New Roman" panose="02020603050405020304" pitchFamily="18" charset="0"/>
                <a:ea typeface="Times New Roman" panose="02020603050405020304" pitchFamily="18" charset="0"/>
              </a:rPr>
              <a:t>b = b </a:t>
            </a:r>
            <a:r>
              <a:rPr lang="en-US" sz="2000" dirty="0" smtClean="0">
                <a:solidFill>
                  <a:srgbClr val="FFFF00"/>
                </a:solidFill>
                <a:latin typeface="Times New Roman" panose="02020603050405020304" pitchFamily="18" charset="0"/>
                <a:ea typeface="Times New Roman" panose="02020603050405020304" pitchFamily="18" charset="0"/>
              </a:rPr>
              <a:t>. a</a:t>
            </a:r>
            <a:endParaRPr lang="en-US" sz="2000" dirty="0">
              <a:solidFill>
                <a:srgbClr val="FFFF00"/>
              </a:solidFill>
              <a:latin typeface="Times New Roman" panose="02020603050405020304" pitchFamily="18" charset="0"/>
              <a:ea typeface="Times New Roman" panose="02020603050405020304" pitchFamily="18" charset="0"/>
            </a:endParaRPr>
          </a:p>
          <a:p>
            <a:pPr algn="just">
              <a:lnSpc>
                <a:spcPct val="115000"/>
              </a:lnSpc>
              <a:spcAft>
                <a:spcPts val="0"/>
              </a:spcAft>
            </a:pPr>
            <a:r>
              <a:rPr lang="en-US" sz="2000" dirty="0">
                <a:solidFill>
                  <a:srgbClr val="FFFF00"/>
                </a:solidFill>
                <a:latin typeface="Times New Roman" panose="02020603050405020304" pitchFamily="18" charset="0"/>
                <a:ea typeface="Times New Roman" panose="02020603050405020304" pitchFamily="18" charset="0"/>
              </a:rPr>
              <a:t>  + </a:t>
            </a:r>
            <a:r>
              <a:rPr lang="en-US" sz="2000" dirty="0" err="1" smtClean="0">
                <a:solidFill>
                  <a:srgbClr val="FFFF00"/>
                </a:solidFill>
                <a:latin typeface="Times New Roman" panose="02020603050405020304" pitchFamily="18" charset="0"/>
                <a:ea typeface="Times New Roman" panose="02020603050405020304" pitchFamily="18" charset="0"/>
              </a:rPr>
              <a:t>Kết</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hợp</a:t>
            </a:r>
            <a:r>
              <a:rPr lang="en-US" sz="2000" dirty="0">
                <a:solidFill>
                  <a:srgbClr val="FFFF00"/>
                </a:solidFill>
                <a:latin typeface="Times New Roman" panose="02020603050405020304" pitchFamily="18" charset="0"/>
                <a:ea typeface="Times New Roman" panose="02020603050405020304" pitchFamily="18" charset="0"/>
              </a:rPr>
              <a:t>: (a </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a:solidFill>
                  <a:srgbClr val="FFFF00"/>
                </a:solidFill>
                <a:latin typeface="Times New Roman" panose="02020603050405020304" pitchFamily="18" charset="0"/>
                <a:ea typeface="Times New Roman" panose="02020603050405020304" pitchFamily="18" charset="0"/>
              </a:rPr>
              <a:t>b) </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a:solidFill>
                  <a:srgbClr val="FFFF00"/>
                </a:solidFill>
                <a:latin typeface="Times New Roman" panose="02020603050405020304" pitchFamily="18" charset="0"/>
                <a:ea typeface="Times New Roman" panose="02020603050405020304" pitchFamily="18" charset="0"/>
              </a:rPr>
              <a:t>c = a </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a:solidFill>
                  <a:srgbClr val="FFFF00"/>
                </a:solidFill>
                <a:latin typeface="Times New Roman" panose="02020603050405020304" pitchFamily="18" charset="0"/>
                <a:ea typeface="Times New Roman" panose="02020603050405020304" pitchFamily="18" charset="0"/>
              </a:rPr>
              <a:t>(b </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a:solidFill>
                  <a:srgbClr val="FFFF00"/>
                </a:solidFill>
                <a:latin typeface="Times New Roman" panose="02020603050405020304" pitchFamily="18" charset="0"/>
                <a:ea typeface="Times New Roman" panose="02020603050405020304" pitchFamily="18" charset="0"/>
              </a:rPr>
              <a:t>c</a:t>
            </a:r>
            <a:r>
              <a:rPr lang="en-US" sz="2000" dirty="0" smtClean="0">
                <a:solidFill>
                  <a:srgbClr val="FFFF00"/>
                </a:solidFill>
                <a:latin typeface="Times New Roman" panose="02020603050405020304" pitchFamily="18" charset="0"/>
                <a:ea typeface="Times New Roman" panose="02020603050405020304" pitchFamily="18" charset="0"/>
              </a:rPr>
              <a:t>)</a:t>
            </a:r>
          </a:p>
          <a:p>
            <a:pPr algn="just">
              <a:lnSpc>
                <a:spcPct val="115000"/>
              </a:lnSpc>
              <a:spcAft>
                <a:spcPts val="0"/>
              </a:spcAft>
            </a:pPr>
            <a:r>
              <a:rPr lang="en-US" sz="2000" dirty="0">
                <a:solidFill>
                  <a:srgbClr val="FFFF00"/>
                </a:solidFill>
                <a:effectLst/>
                <a:latin typeface="Times New Roman" panose="02020603050405020304" pitchFamily="18" charset="0"/>
                <a:ea typeface="Times New Roman" panose="02020603050405020304" pitchFamily="18" charset="0"/>
              </a:rPr>
              <a:t> </a:t>
            </a:r>
            <a:r>
              <a:rPr lang="en-US" sz="2000" dirty="0" smtClean="0">
                <a:solidFill>
                  <a:srgbClr val="FFFF00"/>
                </a:solidFill>
                <a:effectLst/>
                <a:latin typeface="Times New Roman" panose="02020603050405020304" pitchFamily="18" charset="0"/>
                <a:ea typeface="Times New Roman" panose="02020603050405020304" pitchFamily="18" charset="0"/>
              </a:rPr>
              <a:t> + </a:t>
            </a:r>
            <a:r>
              <a:rPr lang="en-US" sz="2000" dirty="0" err="1" smtClean="0">
                <a:solidFill>
                  <a:srgbClr val="FFFF00"/>
                </a:solidFill>
                <a:effectLst/>
                <a:latin typeface="Times New Roman" panose="02020603050405020304" pitchFamily="18" charset="0"/>
                <a:ea typeface="Times New Roman" panose="02020603050405020304" pitchFamily="18" charset="0"/>
              </a:rPr>
              <a:t>Phân</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phối</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của</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phép</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nhân</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đối</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với</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phép</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cộng</a:t>
            </a:r>
            <a:r>
              <a:rPr lang="en-US" sz="2000" dirty="0" smtClean="0">
                <a:solidFill>
                  <a:srgbClr val="FFFF00"/>
                </a:solidFill>
                <a:effectLst/>
                <a:latin typeface="Times New Roman" panose="02020603050405020304" pitchFamily="18" charset="0"/>
                <a:ea typeface="Times New Roman" panose="02020603050405020304" pitchFamily="18" charset="0"/>
              </a:rPr>
              <a:t>: a(b + c) = ab + ac</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5476982" y="1073342"/>
            <a:ext cx="6096000" cy="646331"/>
          </a:xfrm>
          <a:prstGeom prst="rect">
            <a:avLst/>
          </a:prstGeom>
        </p:spPr>
        <p:txBody>
          <a:bodyPr>
            <a:spAutoFit/>
          </a:bodyPr>
          <a:lstStyle/>
          <a:p>
            <a:pPr algn="just">
              <a:lnSpc>
                <a:spcPct val="150000"/>
              </a:lnSpc>
              <a:spcBef>
                <a:spcPts val="600"/>
              </a:spcBef>
              <a:spcAft>
                <a:spcPts val="600"/>
              </a:spcAft>
            </a:pPr>
            <a:r>
              <a:rPr lang="nl-NL" sz="2400" b="1" i="1" u="sng" dirty="0">
                <a:solidFill>
                  <a:srgbClr val="FF0000"/>
                </a:solidFill>
                <a:latin typeface="Times New Roman" panose="02020603050405020304" pitchFamily="18" charset="0"/>
                <a:ea typeface="Calibri" panose="020F0502020204030204" pitchFamily="34" charset="0"/>
              </a:rPr>
              <a:t>Ví dụ 2</a:t>
            </a:r>
            <a:r>
              <a:rPr lang="nl-NL" sz="2400" b="1" i="1" dirty="0">
                <a:solidFill>
                  <a:srgbClr val="FF0000"/>
                </a:solidFill>
                <a:latin typeface="Times New Roman" panose="02020603050405020304" pitchFamily="18" charset="0"/>
                <a:ea typeface="Calibri" panose="020F0502020204030204" pitchFamily="34" charset="0"/>
              </a:rPr>
              <a:t>: </a:t>
            </a:r>
            <a:r>
              <a:rPr lang="nl-NL" sz="2400" dirty="0" smtClean="0">
                <a:solidFill>
                  <a:schemeClr val="bg1"/>
                </a:solidFill>
                <a:latin typeface="Times New Roman" panose="02020603050405020304" pitchFamily="18" charset="0"/>
                <a:ea typeface="Calibri" panose="020F0502020204030204" pitchFamily="34" charset="0"/>
              </a:rPr>
              <a:t>Tính nhẩm</a:t>
            </a:r>
            <a:r>
              <a:rPr lang="en-US" sz="2400" dirty="0" smtClean="0">
                <a:solidFill>
                  <a:schemeClr val="bg1"/>
                </a:solidFill>
                <a:latin typeface="Times New Roman" panose="02020603050405020304" pitchFamily="18" charset="0"/>
                <a:ea typeface="Calibri" panose="020F0502020204030204" pitchFamily="34" charset="0"/>
              </a:rPr>
              <a:t>:      </a:t>
            </a:r>
            <a:r>
              <a:rPr lang="nl-NL" sz="2400" dirty="0" smtClean="0">
                <a:solidFill>
                  <a:schemeClr val="bg1"/>
                </a:solidFill>
                <a:latin typeface="Times New Roman" panose="02020603050405020304" pitchFamily="18" charset="0"/>
                <a:ea typeface="Calibri" panose="020F0502020204030204" pitchFamily="34" charset="0"/>
              </a:rPr>
              <a:t>24 </a:t>
            </a:r>
            <a:r>
              <a:rPr lang="nl-NL" sz="2400" dirty="0">
                <a:solidFill>
                  <a:schemeClr val="bg1"/>
                </a:solidFill>
                <a:latin typeface="Times New Roman" panose="02020603050405020304" pitchFamily="18" charset="0"/>
                <a:ea typeface="Calibri" panose="020F0502020204030204" pitchFamily="34" charset="0"/>
              </a:rPr>
              <a:t>. </a:t>
            </a:r>
            <a:r>
              <a:rPr lang="nl-NL" sz="2400" dirty="0" smtClean="0">
                <a:solidFill>
                  <a:schemeClr val="bg1"/>
                </a:solidFill>
                <a:latin typeface="Times New Roman" panose="02020603050405020304" pitchFamily="18" charset="0"/>
                <a:ea typeface="Calibri" panose="020F0502020204030204" pitchFamily="34" charset="0"/>
              </a:rPr>
              <a:t>25</a:t>
            </a:r>
            <a:endParaRPr lang="en-US" sz="2400" dirty="0">
              <a:solidFill>
                <a:schemeClr val="bg1"/>
              </a:solidFill>
              <a:effectLst/>
              <a:latin typeface="Times New Roman" panose="02020603050405020304" pitchFamily="18" charset="0"/>
              <a:ea typeface="Calibri" panose="020F0502020204030204" pitchFamily="34" charset="0"/>
            </a:endParaRPr>
          </a:p>
        </p:txBody>
      </p:sp>
      <p:sp>
        <p:nvSpPr>
          <p:cNvPr id="9" name="TextBox 8"/>
          <p:cNvSpPr txBox="1"/>
          <p:nvPr/>
        </p:nvSpPr>
        <p:spPr>
          <a:xfrm>
            <a:off x="5476982" y="1635282"/>
            <a:ext cx="6314683" cy="1200329"/>
          </a:xfrm>
          <a:prstGeom prst="rect">
            <a:avLst/>
          </a:prstGeom>
          <a:noFill/>
        </p:spPr>
        <p:txBody>
          <a:bodyPr wrap="square" rtlCol="0">
            <a:spAutoFit/>
          </a:bodyPr>
          <a:lstStyle/>
          <a:p>
            <a:r>
              <a:rPr lang="en-US" sz="2400" b="1" dirty="0" err="1" smtClean="0">
                <a:solidFill>
                  <a:srgbClr val="FF0000"/>
                </a:solidFill>
                <a:latin typeface="Times New Roman" panose="02020603050405020304" pitchFamily="18" charset="0"/>
                <a:cs typeface="Times New Roman" panose="02020603050405020304" pitchFamily="18" charset="0"/>
              </a:rPr>
              <a:t>Giải</a:t>
            </a:r>
            <a:r>
              <a:rPr lang="en-US" sz="2400" b="1" dirty="0" smtClean="0">
                <a:solidFill>
                  <a:srgbClr val="FF0000"/>
                </a:solidFill>
                <a:latin typeface="Times New Roman" panose="02020603050405020304" pitchFamily="18" charset="0"/>
                <a:cs typeface="Times New Roman" panose="02020603050405020304" pitchFamily="18" charset="0"/>
              </a:rPr>
              <a:t>:</a:t>
            </a:r>
            <a:r>
              <a:rPr lang="en-US" sz="2400" dirty="0" smtClean="0">
                <a:solidFill>
                  <a:schemeClr val="bg1"/>
                </a:solidFill>
                <a:latin typeface="Times New Roman" panose="02020603050405020304" pitchFamily="18" charset="0"/>
                <a:cs typeface="Times New Roman" panose="02020603050405020304" pitchFamily="18" charset="0"/>
              </a:rPr>
              <a:t> </a:t>
            </a:r>
          </a:p>
          <a:p>
            <a:r>
              <a:rPr lang="nl-NL" sz="24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24 </a:t>
            </a:r>
            <a:r>
              <a:rPr lang="nl-NL"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25 = ( 6 . 4) . 25 = 6. ( 4. 25) = 6 </a:t>
            </a:r>
            <a:r>
              <a:rPr lang="nl-NL" sz="24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nl-NL"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100 = 600</a:t>
            </a:r>
            <a:endPar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5457396" y="2505677"/>
            <a:ext cx="6096000" cy="646331"/>
          </a:xfrm>
          <a:prstGeom prst="rect">
            <a:avLst/>
          </a:prstGeom>
        </p:spPr>
        <p:txBody>
          <a:bodyPr>
            <a:spAutoFit/>
          </a:bodyPr>
          <a:lstStyle/>
          <a:p>
            <a:pPr algn="just">
              <a:lnSpc>
                <a:spcPct val="150000"/>
              </a:lnSpc>
              <a:spcBef>
                <a:spcPts val="600"/>
              </a:spcBef>
              <a:spcAft>
                <a:spcPts val="600"/>
              </a:spcAft>
            </a:pPr>
            <a:r>
              <a:rPr lang="nl-NL" sz="2400" b="1" i="1" u="sng" dirty="0">
                <a:solidFill>
                  <a:srgbClr val="FF0000"/>
                </a:solidFill>
                <a:latin typeface="Times New Roman" panose="02020603050405020304" pitchFamily="18" charset="0"/>
                <a:ea typeface="Calibri" panose="020F0502020204030204" pitchFamily="34" charset="0"/>
              </a:rPr>
              <a:t>Luyện tập 2</a:t>
            </a:r>
            <a:r>
              <a:rPr lang="nl-NL" sz="2400" dirty="0" smtClean="0">
                <a:solidFill>
                  <a:srgbClr val="FF0000"/>
                </a:solidFill>
                <a:latin typeface="Times New Roman" panose="02020603050405020304" pitchFamily="18" charset="0"/>
                <a:ea typeface="Calibri" panose="020F0502020204030204" pitchFamily="34" charset="0"/>
              </a:rPr>
              <a:t>:</a:t>
            </a:r>
            <a:r>
              <a:rPr lang="nl-NL" sz="2400" dirty="0" smtClean="0">
                <a:solidFill>
                  <a:schemeClr val="bg1"/>
                </a:solidFill>
                <a:latin typeface="Times New Roman" panose="02020603050405020304" pitchFamily="18" charset="0"/>
                <a:ea typeface="Calibri" panose="020F0502020204030204" pitchFamily="34" charset="0"/>
              </a:rPr>
              <a:t> Tính nhẩm</a:t>
            </a:r>
            <a:r>
              <a:rPr lang="en-US" sz="2400" dirty="0" smtClean="0">
                <a:solidFill>
                  <a:schemeClr val="bg1"/>
                </a:solidFill>
                <a:latin typeface="Times New Roman" panose="02020603050405020304" pitchFamily="18" charset="0"/>
                <a:ea typeface="Calibri" panose="020F0502020204030204" pitchFamily="34" charset="0"/>
              </a:rPr>
              <a:t>:  1</a:t>
            </a:r>
            <a:r>
              <a:rPr lang="nl-NL" sz="2400" dirty="0" smtClean="0">
                <a:solidFill>
                  <a:schemeClr val="bg1"/>
                </a:solidFill>
                <a:latin typeface="Times New Roman" panose="02020603050405020304" pitchFamily="18" charset="0"/>
                <a:ea typeface="Calibri" panose="020F0502020204030204" pitchFamily="34" charset="0"/>
              </a:rPr>
              <a:t>25 </a:t>
            </a:r>
            <a:r>
              <a:rPr lang="nl-NL" sz="2400" dirty="0">
                <a:solidFill>
                  <a:schemeClr val="bg1"/>
                </a:solidFill>
                <a:latin typeface="Times New Roman" panose="02020603050405020304" pitchFamily="18" charset="0"/>
                <a:ea typeface="Calibri" panose="020F0502020204030204" pitchFamily="34" charset="0"/>
              </a:rPr>
              <a:t>. 8 001 . 8 </a:t>
            </a:r>
            <a:endParaRPr lang="en-US" sz="2400" dirty="0">
              <a:solidFill>
                <a:schemeClr val="bg1"/>
              </a:solidFill>
              <a:effectLst/>
              <a:latin typeface="Times New Roman" panose="02020603050405020304" pitchFamily="18" charset="0"/>
              <a:ea typeface="Calibri" panose="020F0502020204030204" pitchFamily="34" charset="0"/>
            </a:endParaRPr>
          </a:p>
        </p:txBody>
      </p:sp>
      <p:sp>
        <p:nvSpPr>
          <p:cNvPr id="28" name="TextBox 27"/>
          <p:cNvSpPr txBox="1"/>
          <p:nvPr/>
        </p:nvSpPr>
        <p:spPr>
          <a:xfrm>
            <a:off x="5476982" y="3196998"/>
            <a:ext cx="6111092" cy="2769989"/>
          </a:xfrm>
          <a:prstGeom prst="rect">
            <a:avLst/>
          </a:prstGeom>
          <a:noFill/>
        </p:spPr>
        <p:txBody>
          <a:bodyPr wrap="square" rtlCol="0">
            <a:spAutoFit/>
          </a:bodyPr>
          <a:lstStyle/>
          <a:p>
            <a:pPr algn="just">
              <a:lnSpc>
                <a:spcPct val="150000"/>
              </a:lnSpc>
              <a:spcBef>
                <a:spcPts val="600"/>
              </a:spcBef>
              <a:spcAft>
                <a:spcPts val="600"/>
              </a:spcAft>
            </a:pPr>
            <a:r>
              <a:rPr lang="nl-NL" sz="2400" b="1" dirty="0" smtClean="0">
                <a:solidFill>
                  <a:srgbClr val="FF0000"/>
                </a:solidFill>
                <a:latin typeface="Times New Roman" panose="02020603050405020304" pitchFamily="18" charset="0"/>
                <a:ea typeface="Calibri" panose="020F0502020204030204" pitchFamily="34" charset="0"/>
              </a:rPr>
              <a:t>Giải</a:t>
            </a:r>
          </a:p>
          <a:p>
            <a:pPr algn="just">
              <a:lnSpc>
                <a:spcPct val="150000"/>
              </a:lnSpc>
              <a:spcBef>
                <a:spcPts val="600"/>
              </a:spcBef>
              <a:spcAft>
                <a:spcPts val="600"/>
              </a:spcAft>
            </a:pPr>
            <a:r>
              <a:rPr lang="nl-NL" sz="2400" dirty="0" smtClean="0">
                <a:solidFill>
                  <a:schemeClr val="bg1"/>
                </a:solidFill>
                <a:latin typeface="Times New Roman" panose="02020603050405020304" pitchFamily="18" charset="0"/>
                <a:ea typeface="Calibri" panose="020F0502020204030204" pitchFamily="34" charset="0"/>
              </a:rPr>
              <a:t>        125 </a:t>
            </a:r>
            <a:r>
              <a:rPr lang="nl-NL" sz="2400" dirty="0">
                <a:solidFill>
                  <a:schemeClr val="bg1"/>
                </a:solidFill>
                <a:latin typeface="Times New Roman" panose="02020603050405020304" pitchFamily="18" charset="0"/>
                <a:ea typeface="Calibri" panose="020F0502020204030204" pitchFamily="34" charset="0"/>
              </a:rPr>
              <a:t>. 8 001 . 8 = ( 125 . 8) . 8 001 </a:t>
            </a:r>
            <a:endParaRPr lang="nl-NL" sz="2400" dirty="0" smtClean="0">
              <a:solidFill>
                <a:schemeClr val="bg1"/>
              </a:solidFill>
              <a:latin typeface="Times New Roman" panose="02020603050405020304" pitchFamily="18" charset="0"/>
              <a:ea typeface="Calibri" panose="020F0502020204030204" pitchFamily="34" charset="0"/>
            </a:endParaRPr>
          </a:p>
          <a:p>
            <a:pPr algn="just">
              <a:lnSpc>
                <a:spcPct val="150000"/>
              </a:lnSpc>
              <a:spcBef>
                <a:spcPts val="600"/>
              </a:spcBef>
              <a:spcAft>
                <a:spcPts val="600"/>
              </a:spcAft>
            </a:pPr>
            <a:r>
              <a:rPr lang="nl-NL" sz="2400" dirty="0">
                <a:solidFill>
                  <a:schemeClr val="bg1"/>
                </a:solidFill>
                <a:latin typeface="Times New Roman" panose="02020603050405020304" pitchFamily="18" charset="0"/>
                <a:ea typeface="Calibri" panose="020F0502020204030204" pitchFamily="34" charset="0"/>
              </a:rPr>
              <a:t> </a:t>
            </a:r>
            <a:r>
              <a:rPr lang="nl-NL" sz="2400" dirty="0" smtClean="0">
                <a:solidFill>
                  <a:schemeClr val="bg1"/>
                </a:solidFill>
                <a:latin typeface="Times New Roman" panose="02020603050405020304" pitchFamily="18" charset="0"/>
                <a:ea typeface="Calibri" panose="020F0502020204030204" pitchFamily="34" charset="0"/>
              </a:rPr>
              <a:t>                               = </a:t>
            </a:r>
            <a:r>
              <a:rPr lang="nl-NL" sz="2400" dirty="0">
                <a:solidFill>
                  <a:schemeClr val="bg1"/>
                </a:solidFill>
                <a:latin typeface="Times New Roman" panose="02020603050405020304" pitchFamily="18" charset="0"/>
                <a:ea typeface="Calibri" panose="020F0502020204030204" pitchFamily="34" charset="0"/>
              </a:rPr>
              <a:t>1000 . 8 </a:t>
            </a:r>
            <a:r>
              <a:rPr lang="nl-NL" sz="2400" dirty="0" smtClean="0">
                <a:solidFill>
                  <a:schemeClr val="bg1"/>
                </a:solidFill>
                <a:latin typeface="Times New Roman" panose="02020603050405020304" pitchFamily="18" charset="0"/>
                <a:ea typeface="Calibri" panose="020F0502020204030204" pitchFamily="34" charset="0"/>
              </a:rPr>
              <a:t>001</a:t>
            </a:r>
          </a:p>
          <a:p>
            <a:pPr algn="just">
              <a:lnSpc>
                <a:spcPct val="150000"/>
              </a:lnSpc>
              <a:spcBef>
                <a:spcPts val="600"/>
              </a:spcBef>
              <a:spcAft>
                <a:spcPts val="600"/>
              </a:spcAft>
            </a:pPr>
            <a:r>
              <a:rPr lang="nl-NL" sz="2400" dirty="0">
                <a:solidFill>
                  <a:schemeClr val="bg1"/>
                </a:solidFill>
                <a:latin typeface="Times New Roman" panose="02020603050405020304" pitchFamily="18" charset="0"/>
                <a:ea typeface="Calibri" panose="020F0502020204030204" pitchFamily="34" charset="0"/>
              </a:rPr>
              <a:t> </a:t>
            </a:r>
            <a:r>
              <a:rPr lang="nl-NL" sz="2400" dirty="0" smtClean="0">
                <a:solidFill>
                  <a:schemeClr val="bg1"/>
                </a:solidFill>
                <a:latin typeface="Times New Roman" panose="02020603050405020304" pitchFamily="18" charset="0"/>
                <a:ea typeface="Calibri" panose="020F0502020204030204" pitchFamily="34" charset="0"/>
              </a:rPr>
              <a:t>                               </a:t>
            </a:r>
            <a:r>
              <a:rPr lang="nl-NL" sz="2400" dirty="0">
                <a:solidFill>
                  <a:schemeClr val="bg1"/>
                </a:solidFill>
                <a:latin typeface="Times New Roman" panose="02020603050405020304" pitchFamily="18" charset="0"/>
                <a:ea typeface="Calibri" panose="020F0502020204030204" pitchFamily="34" charset="0"/>
              </a:rPr>
              <a:t>= 8 001 000</a:t>
            </a:r>
            <a:endParaRPr lang="en-US" sz="2400" dirty="0">
              <a:solidFill>
                <a:schemeClr val="bg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401111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down)">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7792" y="3440516"/>
            <a:ext cx="1907381" cy="1641235"/>
          </a:xfrm>
          <a:prstGeom prst="ellipse">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4055" y="111003"/>
            <a:ext cx="1885071" cy="1885071"/>
          </a:xfrm>
          <a:prstGeom prst="ellipse">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6598" r="26598"/>
          <a:stretch/>
        </p:blipFill>
        <p:spPr>
          <a:xfrm>
            <a:off x="7741029" y="1949692"/>
            <a:ext cx="906049" cy="906049"/>
          </a:xfrm>
          <a:prstGeom prst="ellipse">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22710" r="22710"/>
          <a:stretch/>
        </p:blipFill>
        <p:spPr>
          <a:xfrm>
            <a:off x="10644690" y="4114157"/>
            <a:ext cx="721373" cy="721373"/>
          </a:xfrm>
          <a:prstGeom prst="ellipse">
            <a:avLst/>
          </a:prstGeom>
        </p:spPr>
      </p:pic>
      <p:sp>
        <p:nvSpPr>
          <p:cNvPr id="8" name="TextBox 7"/>
          <p:cNvSpPr txBox="1"/>
          <p:nvPr/>
        </p:nvSpPr>
        <p:spPr>
          <a:xfrm>
            <a:off x="2597970" y="2855741"/>
            <a:ext cx="8046720" cy="584775"/>
          </a:xfrm>
          <a:prstGeom prst="rect">
            <a:avLst/>
          </a:prstGeom>
          <a:noFill/>
        </p:spPr>
        <p:txBody>
          <a:bodyPr wrap="square" rtlCol="0">
            <a:spAutoFit/>
          </a:bodyPr>
          <a:lstStyle/>
          <a:p>
            <a:r>
              <a:rPr lang="en-US" sz="3200" b="1" dirty="0" smtClean="0">
                <a:solidFill>
                  <a:srgbClr val="F50214"/>
                </a:solidFill>
                <a:latin typeface="Times New Roman" panose="02020603050405020304" pitchFamily="18" charset="0"/>
                <a:cs typeface="Times New Roman" panose="02020603050405020304" pitchFamily="18" charset="0"/>
              </a:rPr>
              <a:t>TRÒ CHƠI VƯỢT CHƯỚNG NGẠI VẬT</a:t>
            </a:r>
            <a:endParaRPr lang="en-US" sz="3200" b="1" dirty="0">
              <a:solidFill>
                <a:srgbClr val="F50214"/>
              </a:solidFill>
              <a:latin typeface="Times New Roman" panose="02020603050405020304" pitchFamily="18" charset="0"/>
              <a:cs typeface="Times New Roman" panose="02020603050405020304" pitchFamily="18" charset="0"/>
            </a:endParaRPr>
          </a:p>
        </p:txBody>
      </p:sp>
      <p:sp>
        <p:nvSpPr>
          <p:cNvPr id="9" name="Rectangle 8"/>
          <p:cNvSpPr/>
          <p:nvPr/>
        </p:nvSpPr>
        <p:spPr>
          <a:xfrm>
            <a:off x="1674055" y="3193366"/>
            <a:ext cx="1026942" cy="98474"/>
          </a:xfrm>
          <a:prstGeom prst="rect">
            <a:avLst/>
          </a:prstGeom>
          <a:solidFill>
            <a:srgbClr val="E84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Forward or Next 9">
            <a:hlinkClick r:id="" action="ppaction://hlinkshowjump?jump=nextslide" highlightClick="1"/>
          </p:cNvPr>
          <p:cNvSpPr/>
          <p:nvPr/>
        </p:nvSpPr>
        <p:spPr>
          <a:xfrm>
            <a:off x="11005376" y="6203852"/>
            <a:ext cx="909959" cy="654148"/>
          </a:xfrm>
          <a:prstGeom prst="actionButtonForwardNext">
            <a:avLst/>
          </a:prstGeom>
          <a:solidFill>
            <a:schemeClr val="accent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005376" y="6344529"/>
            <a:ext cx="909959" cy="461665"/>
          </a:xfrm>
          <a:prstGeom prst="rect">
            <a:avLst/>
          </a:prstGeom>
          <a:noFill/>
        </p:spPr>
        <p:txBody>
          <a:bodyPr wrap="square" rtlCol="0">
            <a:spAutoFit/>
          </a:bodyPr>
          <a:lstStyle/>
          <a:p>
            <a:r>
              <a:rPr lang="en-US" sz="2400" dirty="0" smtClean="0">
                <a:solidFill>
                  <a:schemeClr val="bg1"/>
                </a:solidFill>
                <a:latin typeface="Times New Roman" panose="02020603050405020304" pitchFamily="18" charset="0"/>
                <a:cs typeface="Times New Roman" panose="02020603050405020304" pitchFamily="18" charset="0"/>
                <a:hlinkClick r:id="rId6" action="ppaction://hlinkpres?slideindex=1&amp;slidetitle="/>
              </a:rPr>
              <a:t>GO</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2" name="Date Placeholder 5"/>
          <p:cNvSpPr>
            <a:spLocks noGrp="1"/>
          </p:cNvSpPr>
          <p:nvPr>
            <p:ph type="dt" sz="half" idx="10"/>
          </p:nvPr>
        </p:nvSpPr>
        <p:spPr>
          <a:xfrm>
            <a:off x="838200" y="6356350"/>
            <a:ext cx="1131278" cy="365125"/>
          </a:xfrm>
        </p:spPr>
        <p:txBody>
          <a:bodyPr/>
          <a:lstStyle/>
          <a:p>
            <a:fld id="{BD16FF5B-55B7-4959-B2CC-F3D0D8090996}" type="datetime10">
              <a:rPr lang="en-US" sz="2000" smtClean="0">
                <a:solidFill>
                  <a:srgbClr val="FF0000"/>
                </a:solidFill>
              </a:rPr>
              <a:t>08:21</a:t>
            </a:fld>
            <a:endParaRPr lang="en-US" sz="2000">
              <a:solidFill>
                <a:srgbClr val="FF0000"/>
              </a:solidFill>
            </a:endParaRPr>
          </a:p>
        </p:txBody>
      </p:sp>
    </p:spTree>
    <p:extLst>
      <p:ext uri="{BB962C8B-B14F-4D97-AF65-F5344CB8AC3E}">
        <p14:creationId xmlns:p14="http://schemas.microsoft.com/office/powerpoint/2010/main" val="37838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5"/>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6"/>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4"/>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1668</TotalTime>
  <Words>2278</Words>
  <Application>Microsoft Office PowerPoint</Application>
  <PresentationFormat>Widescreen</PresentationFormat>
  <Paragraphs>260</Paragraphs>
  <Slides>25</Slides>
  <Notes>0</Notes>
  <HiddenSlides>0</HiddenSlides>
  <MMClips>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4" baseType="lpstr">
      <vt:lpstr>Arial</vt:lpstr>
      <vt:lpstr>Calibri</vt:lpstr>
      <vt:lpstr>Calibri Light</vt:lpstr>
      <vt:lpstr>SVN-A Love Of Thunder</vt:lpstr>
      <vt:lpstr>Symbol</vt:lpstr>
      <vt:lpstr>Tahoma</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55</cp:revision>
  <dcterms:created xsi:type="dcterms:W3CDTF">2021-08-12T08:31:02Z</dcterms:created>
  <dcterms:modified xsi:type="dcterms:W3CDTF">2023-09-13T01:23:47Z</dcterms:modified>
</cp:coreProperties>
</file>